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22" r:id="rId2"/>
    <p:sldId id="325" r:id="rId3"/>
    <p:sldId id="315" r:id="rId4"/>
    <p:sldId id="326" r:id="rId5"/>
    <p:sldId id="316" r:id="rId6"/>
    <p:sldId id="328" r:id="rId7"/>
    <p:sldId id="317" r:id="rId8"/>
    <p:sldId id="329" r:id="rId9"/>
    <p:sldId id="318" r:id="rId10"/>
    <p:sldId id="273" r:id="rId11"/>
    <p:sldId id="289" r:id="rId12"/>
    <p:sldId id="284" r:id="rId13"/>
    <p:sldId id="335" r:id="rId14"/>
    <p:sldId id="357" r:id="rId15"/>
    <p:sldId id="351" r:id="rId16"/>
    <p:sldId id="331" r:id="rId17"/>
    <p:sldId id="350" r:id="rId18"/>
    <p:sldId id="348" r:id="rId19"/>
    <p:sldId id="349" r:id="rId20"/>
    <p:sldId id="334" r:id="rId21"/>
    <p:sldId id="355" r:id="rId22"/>
    <p:sldId id="353" r:id="rId23"/>
    <p:sldId id="356" r:id="rId24"/>
    <p:sldId id="352" r:id="rId25"/>
    <p:sldId id="336" r:id="rId26"/>
    <p:sldId id="330" r:id="rId27"/>
  </p:sldIdLst>
  <p:sldSz cx="9144000" cy="6858000" type="screen4x3"/>
  <p:notesSz cx="6669088" cy="97742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9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6" autoAdjust="0"/>
    <p:restoredTop sz="94434" autoAdjust="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912"/>
    </p:cViewPr>
  </p:sorterViewPr>
  <p:notesViewPr>
    <p:cSldViewPr>
      <p:cViewPr varScale="1">
        <p:scale>
          <a:sx n="92" d="100"/>
          <a:sy n="92" d="100"/>
        </p:scale>
        <p:origin x="-3780" y="-102"/>
      </p:cViewPr>
      <p:guideLst>
        <p:guide orient="horz" pos="3079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D4AD3-11A1-41C6-B302-62C8D4C27662}" type="datetimeFigureOut">
              <a:rPr lang="en-GB" smtClean="0"/>
              <a:pPr/>
              <a:t>22/02/2017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83830"/>
            <a:ext cx="2889938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283830"/>
            <a:ext cx="2889938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6941A-2AE0-47B1-9885-4C1C6E2004B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3413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49A80-9882-4958-BE5D-942D350E3BC2}" type="datetimeFigureOut">
              <a:rPr lang="en-GB" smtClean="0"/>
              <a:t>22/02/2017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2175" y="733425"/>
            <a:ext cx="4884738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42763"/>
            <a:ext cx="5335270" cy="4398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889938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283830"/>
            <a:ext cx="2889938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38413-A450-4A57-A3EF-81EE3694D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182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dirty="0" smtClean="0"/>
              <a:t>Iconic landscape – 4,528 </a:t>
            </a:r>
            <a:r>
              <a:rPr lang="en-GB" dirty="0" err="1" smtClean="0"/>
              <a:t>sq</a:t>
            </a:r>
            <a:r>
              <a:rPr lang="en-GB" dirty="0" smtClean="0"/>
              <a:t> km</a:t>
            </a:r>
          </a:p>
          <a:p>
            <a:r>
              <a:rPr lang="en-GB" dirty="0" smtClean="0"/>
              <a:t>5 of Scotland’s 6 highest mountains</a:t>
            </a:r>
          </a:p>
          <a:p>
            <a:r>
              <a:rPr lang="en-GB" dirty="0" smtClean="0"/>
              <a:t>Largest area of montane environment with land over </a:t>
            </a:r>
            <a:r>
              <a:rPr lang="en-GB" dirty="0" err="1" smtClean="0"/>
              <a:t>600metres</a:t>
            </a:r>
            <a:r>
              <a:rPr lang="en-GB" dirty="0" smtClean="0"/>
              <a:t> in UK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5DC4DA-A1F6-426A-AB81-0930B8081892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437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dirty="0" smtClean="0"/>
              <a:t>Special place – varied landscape influenced by man for generations</a:t>
            </a:r>
          </a:p>
          <a:p>
            <a:r>
              <a:rPr lang="en-GB" dirty="0" smtClean="0"/>
              <a:t>Key industries – whisky, </a:t>
            </a:r>
            <a:r>
              <a:rPr lang="en-GB" dirty="0" err="1" smtClean="0"/>
              <a:t>agri</a:t>
            </a:r>
            <a:r>
              <a:rPr lang="en-GB" dirty="0" smtClean="0"/>
              <a:t>, sporting estates, tourism (most intensive)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2A45C9-E571-404E-81D4-CB18A4839214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534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dirty="0" smtClean="0"/>
              <a:t>25% of UK’s threatened species – some with European importance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E85172-B0F7-4B90-AFCE-7821322CB1F3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410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/>
              <a:t>Distinct and varied Cultural heritage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229565-089B-4418-9502-D2CD31A43867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841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4337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5929330"/>
            <a:ext cx="9144000" cy="940919"/>
          </a:xfrm>
          <a:prstGeom prst="rect">
            <a:avLst/>
          </a:prstGeom>
          <a:solidFill>
            <a:srgbClr val="6699FF"/>
          </a:solidFill>
          <a:ln>
            <a:noFill/>
          </a:ln>
          <a:effectLst/>
          <a:scene3d>
            <a:camera prst="orthographicFront"/>
            <a:lightRig rig="morning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>
              <a:defRPr/>
            </a:pPr>
            <a:r>
              <a:rPr lang="en-GB" sz="1600" dirty="0"/>
              <a:t>www.cairngorms.co.uk</a:t>
            </a: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pic>
        <p:nvPicPr>
          <p:cNvPr id="1029" name="Picture 6" descr="Cairngorms Identity white transp.t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75" y="5969000"/>
            <a:ext cx="13589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 bwMode="auto">
          <a:xfrm>
            <a:off x="0" y="5929313"/>
            <a:ext cx="9144000" cy="1587"/>
          </a:xfrm>
          <a:prstGeom prst="line">
            <a:avLst/>
          </a:prstGeom>
          <a:ln w="254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ts.org.uk/Property/Mar-Lodge-Estate/" TargetMode="External"/><Relationship Id="rId2" Type="http://schemas.openxmlformats.org/officeDocument/2006/relationships/hyperlink" Target="http://cairngorms.co.uk/park-authority/advice-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anger@glentanartrust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Cairngorms National Park</a:t>
            </a:r>
          </a:p>
        </p:txBody>
      </p:sp>
      <p:pic>
        <p:nvPicPr>
          <p:cNvPr id="13315" name="Picture 2" descr="E:\DSC006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5656" y="1412776"/>
            <a:ext cx="6395862" cy="4249449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Help protect the Cairngorms National Park by treading lightly.</a:t>
            </a:r>
            <a:endParaRPr lang="en-GB" dirty="0"/>
          </a:p>
        </p:txBody>
      </p:sp>
      <p:pic>
        <p:nvPicPr>
          <p:cNvPr id="4" name="Content Placeholder 3" descr="Tilt-D6717 (SNH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3301" y="1600200"/>
            <a:ext cx="6077397" cy="404336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Setting the Scene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91" y="1066054"/>
            <a:ext cx="9074209" cy="466720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51520" y="2564904"/>
            <a:ext cx="8640960" cy="3184376"/>
          </a:xfrm>
        </p:spPr>
        <p:txBody>
          <a:bodyPr/>
          <a:lstStyle/>
          <a:p>
            <a:pPr eaLnBrk="1" hangingPunct="1"/>
            <a:r>
              <a:rPr lang="en-GB" sz="3000" dirty="0" smtClean="0"/>
              <a:t>Everyone has a right of responsible access to Scotland’s countryside</a:t>
            </a:r>
          </a:p>
          <a:p>
            <a:pPr eaLnBrk="1" hangingPunct="1"/>
            <a:r>
              <a:rPr lang="en-GB" sz="3000" dirty="0" smtClean="0"/>
              <a:t>This right extends to walking, cycling, horse riding and canoeing</a:t>
            </a:r>
          </a:p>
          <a:p>
            <a:pPr eaLnBrk="1" hangingPunct="1"/>
            <a:r>
              <a:rPr lang="en-GB" sz="3000" dirty="0" smtClean="0"/>
              <a:t>The Scottish Outdoor Access Code provides guidance on what responsible access looks like</a:t>
            </a:r>
            <a:endParaRPr lang="en-GB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74640" cy="5314602"/>
          </a:xfrm>
        </p:spPr>
        <p:txBody>
          <a:bodyPr/>
          <a:lstStyle/>
          <a:p>
            <a:r>
              <a:rPr lang="en-GB" sz="3200" dirty="0" smtClean="0"/>
              <a:t>The five key things to remember when enjoying the Park</a:t>
            </a:r>
            <a:endParaRPr lang="en-GB" sz="3200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7" y="36858"/>
            <a:ext cx="4680520" cy="5840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n-GB" dirty="0" smtClean="0"/>
              <a:t>Planning ahead pays off: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680520"/>
          </a:xfrm>
        </p:spPr>
        <p:txBody>
          <a:bodyPr/>
          <a:lstStyle/>
          <a:p>
            <a:r>
              <a:rPr lang="en-GB" sz="2200" dirty="0" smtClean="0"/>
              <a:t>Know the issues and concerns for the area that you’ll be visiting</a:t>
            </a:r>
          </a:p>
          <a:p>
            <a:r>
              <a:rPr lang="en-GB" sz="2200" dirty="0" smtClean="0"/>
              <a:t>Find out about the land management and the possible impact you may have on it </a:t>
            </a:r>
          </a:p>
          <a:p>
            <a:r>
              <a:rPr lang="en-GB" sz="2200" dirty="0" smtClean="0"/>
              <a:t>Consider giving </a:t>
            </a:r>
            <a:r>
              <a:rPr lang="en-GB" sz="2200" dirty="0"/>
              <a:t>something back to the area </a:t>
            </a:r>
            <a:r>
              <a:rPr lang="en-GB" sz="2200" dirty="0" smtClean="0"/>
              <a:t>by </a:t>
            </a:r>
            <a:r>
              <a:rPr lang="en-GB" sz="2200" dirty="0"/>
              <a:t>contacting the land manager or local ranger to offer some help with a conservation </a:t>
            </a:r>
            <a:r>
              <a:rPr lang="en-GB" sz="2200" dirty="0" smtClean="0"/>
              <a:t>task</a:t>
            </a:r>
            <a:endParaRPr lang="en-GB" sz="2200" dirty="0"/>
          </a:p>
          <a:p>
            <a:r>
              <a:rPr lang="en-GB" sz="2200" dirty="0" smtClean="0"/>
              <a:t>Are there any rare species in the area that may be vulnerable to disturbance at certain times e.g. capercaillie during the breeding season</a:t>
            </a:r>
          </a:p>
          <a:p>
            <a:r>
              <a:rPr lang="en-GB" sz="2200" dirty="0" smtClean="0"/>
              <a:t>Encourage the group to sit down and write and agree their own code of conduct before they set off</a:t>
            </a:r>
          </a:p>
          <a:p>
            <a:r>
              <a:rPr lang="en-GB" sz="2200" dirty="0"/>
              <a:t>Help groups to engender a sense of respect for the area they are </a:t>
            </a:r>
            <a:r>
              <a:rPr lang="en-GB" sz="2200" dirty="0" smtClean="0"/>
              <a:t>visiting</a:t>
            </a:r>
            <a:endParaRPr lang="en-GB" sz="2200" dirty="0"/>
          </a:p>
          <a:p>
            <a:endParaRPr lang="en-GB" sz="2200" dirty="0" smtClean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42365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Planning ahead continued…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200" dirty="0"/>
              <a:t>Spread the impact and avoid peak times of the year or popular </a:t>
            </a:r>
            <a:r>
              <a:rPr lang="en-GB" sz="2200" dirty="0" smtClean="0"/>
              <a:t>routes</a:t>
            </a:r>
            <a:endParaRPr lang="en-GB" sz="2200" dirty="0"/>
          </a:p>
          <a:p>
            <a:r>
              <a:rPr lang="en-GB" sz="2200" dirty="0"/>
              <a:t>Use local </a:t>
            </a:r>
            <a:r>
              <a:rPr lang="en-GB" sz="2200" dirty="0" smtClean="0"/>
              <a:t>shops to support the economy</a:t>
            </a:r>
          </a:p>
          <a:p>
            <a:r>
              <a:rPr lang="en-GB" sz="2200" dirty="0" smtClean="0"/>
              <a:t>Reduce your carbon footprint by using public transport, car sharing or consider using bikes?</a:t>
            </a:r>
          </a:p>
          <a:p>
            <a:r>
              <a:rPr lang="en-GB" sz="2200" dirty="0" smtClean="0"/>
              <a:t>Park considerately and pay for parking as the money is often used for environmental work in the Cairngorms</a:t>
            </a:r>
            <a:endParaRPr lang="en-GB" sz="2200" dirty="0"/>
          </a:p>
          <a:p>
            <a:r>
              <a:rPr lang="en-GB" sz="2200" dirty="0"/>
              <a:t>How far afield do you really need to travel to achieve the objectives of your </a:t>
            </a:r>
            <a:r>
              <a:rPr lang="en-GB" sz="2200" dirty="0" smtClean="0"/>
              <a:t>expedition?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43910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GB" dirty="0" smtClean="0"/>
              <a:t>Wild camping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5626"/>
            <a:ext cx="8229600" cy="4801646"/>
          </a:xfrm>
        </p:spPr>
        <p:txBody>
          <a:bodyPr/>
          <a:lstStyle/>
          <a:p>
            <a:r>
              <a:rPr lang="en-GB" sz="2000" dirty="0"/>
              <a:t>I</a:t>
            </a:r>
            <a:r>
              <a:rPr lang="en-GB" sz="2000" dirty="0" smtClean="0"/>
              <a:t>s one of the best ways to enjoy and appreciate the beauty of the open hills and countryside. </a:t>
            </a:r>
          </a:p>
          <a:p>
            <a:r>
              <a:rPr lang="en-GB" sz="2000" dirty="0" smtClean="0"/>
              <a:t>Increased numbers of campers means that we must all now take more care and responsibility than previously to minimise our environmental impact </a:t>
            </a:r>
          </a:p>
          <a:p>
            <a:r>
              <a:rPr lang="en-GB" sz="2000" dirty="0" smtClean="0"/>
              <a:t>We all appreciate the qualities of the wilderness experience in the hills including feelings of solitude, tranquillity, peacefulness and closeness to nature</a:t>
            </a:r>
          </a:p>
          <a:p>
            <a:r>
              <a:rPr lang="en-GB" sz="2000" dirty="0" smtClean="0"/>
              <a:t>Almost1200 </a:t>
            </a:r>
            <a:r>
              <a:rPr lang="en-GB" sz="2000" dirty="0" err="1"/>
              <a:t>DofE</a:t>
            </a:r>
            <a:r>
              <a:rPr lang="en-GB" sz="2000" dirty="0"/>
              <a:t> </a:t>
            </a:r>
            <a:r>
              <a:rPr lang="en-GB" sz="2000" dirty="0" err="1" smtClean="0"/>
              <a:t>candidiates</a:t>
            </a:r>
            <a:r>
              <a:rPr lang="en-GB" sz="2000" smtClean="0"/>
              <a:t> annually </a:t>
            </a:r>
            <a:r>
              <a:rPr lang="en-GB" sz="2000" dirty="0" smtClean="0"/>
              <a:t>access </a:t>
            </a:r>
            <a:r>
              <a:rPr lang="en-GB" sz="2000" dirty="0"/>
              <a:t>the Cairngorms/Grampian </a:t>
            </a:r>
            <a:r>
              <a:rPr lang="en-GB" sz="2000" dirty="0" smtClean="0"/>
              <a:t>area, </a:t>
            </a:r>
            <a:r>
              <a:rPr lang="en-GB" sz="2000" dirty="0"/>
              <a:t>as well as millions of other </a:t>
            </a:r>
            <a:r>
              <a:rPr lang="en-GB" sz="2000" dirty="0" smtClean="0"/>
              <a:t>public users</a:t>
            </a:r>
            <a:r>
              <a:rPr lang="en-GB" sz="2000" dirty="0"/>
              <a:t>.</a:t>
            </a:r>
          </a:p>
          <a:p>
            <a:r>
              <a:rPr lang="en-GB" sz="2000" dirty="0"/>
              <a:t>Be aware that your group members may also take groups to the same sites in </a:t>
            </a:r>
            <a:r>
              <a:rPr lang="en-GB" sz="2000" dirty="0" smtClean="0"/>
              <a:t>future</a:t>
            </a:r>
          </a:p>
          <a:p>
            <a:r>
              <a:rPr lang="en-GB" sz="2000" dirty="0" smtClean="0"/>
              <a:t>We all agree that it is important to manage and maintain these qualities in our countryside for future generations to experience</a:t>
            </a:r>
          </a:p>
          <a:p>
            <a:r>
              <a:rPr lang="en-GB" sz="2000" dirty="0" smtClean="0"/>
              <a:t>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9418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Are you a responsible camper?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3960440"/>
          </a:xfrm>
        </p:spPr>
        <p:txBody>
          <a:bodyPr/>
          <a:lstStyle/>
          <a:p>
            <a:r>
              <a:rPr lang="en-GB" sz="2400" dirty="0" smtClean="0"/>
              <a:t>Avoid </a:t>
            </a:r>
            <a:r>
              <a:rPr lang="en-GB" sz="2400" dirty="0"/>
              <a:t>overcrowding by planning and researching  your route and </a:t>
            </a:r>
            <a:r>
              <a:rPr lang="en-GB" sz="2400" dirty="0" smtClean="0"/>
              <a:t>campsites.  Consider the accumulative impact</a:t>
            </a:r>
            <a:endParaRPr lang="en-GB" sz="2400" dirty="0"/>
          </a:p>
          <a:p>
            <a:r>
              <a:rPr lang="en-GB" sz="2400" dirty="0" smtClean="0"/>
              <a:t>Camp unobtrusively and keep groups small </a:t>
            </a:r>
          </a:p>
          <a:p>
            <a:r>
              <a:rPr lang="en-GB" sz="2400" dirty="0" smtClean="0"/>
              <a:t>Remember that noise travels from tents disturbing wildlife as well as humans</a:t>
            </a:r>
          </a:p>
          <a:p>
            <a:r>
              <a:rPr lang="en-GB" sz="2400" dirty="0" smtClean="0"/>
              <a:t>Be discreet. Camp well away from buildings, paths and tracks</a:t>
            </a:r>
          </a:p>
          <a:p>
            <a:r>
              <a:rPr lang="en-GB" sz="2400" dirty="0" smtClean="0"/>
              <a:t>Pitch tents late and take them down early</a:t>
            </a:r>
          </a:p>
          <a:p>
            <a:r>
              <a:rPr lang="en-GB" sz="2400" dirty="0" smtClean="0"/>
              <a:t>Enjoy the freedom of wild camping without leaving a trace of your passage</a:t>
            </a:r>
          </a:p>
        </p:txBody>
      </p:sp>
    </p:spTree>
    <p:extLst>
      <p:ext uri="{BB962C8B-B14F-4D97-AF65-F5344CB8AC3E}">
        <p14:creationId xmlns:p14="http://schemas.microsoft.com/office/powerpoint/2010/main" val="385552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We </a:t>
            </a:r>
            <a:r>
              <a:rPr lang="en-GB" dirty="0"/>
              <a:t>want </a:t>
            </a:r>
            <a:r>
              <a:rPr lang="en-GB" dirty="0" smtClean="0"/>
              <a:t>to </a:t>
            </a:r>
            <a:r>
              <a:rPr lang="en-GB" dirty="0"/>
              <a:t>avoid this!</a:t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1417638"/>
            <a:ext cx="7704856" cy="4330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462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GB" dirty="0" smtClean="0"/>
              <a:t>Litter - pack it in and out!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36504"/>
          </a:xfrm>
        </p:spPr>
        <p:txBody>
          <a:bodyPr/>
          <a:lstStyle/>
          <a:p>
            <a:r>
              <a:rPr lang="en-GB" sz="2100" dirty="0" smtClean="0"/>
              <a:t>Leave your camping spot tidier than you found it</a:t>
            </a:r>
          </a:p>
          <a:p>
            <a:r>
              <a:rPr lang="en-GB" sz="2100" dirty="0"/>
              <a:t>Do a litter sweep before leaving the site. </a:t>
            </a:r>
            <a:r>
              <a:rPr lang="en-GB" sz="2100" dirty="0" smtClean="0"/>
              <a:t> This </a:t>
            </a:r>
            <a:r>
              <a:rPr lang="en-GB" sz="2100" dirty="0"/>
              <a:t>could be done on hands and knees!</a:t>
            </a:r>
          </a:p>
          <a:p>
            <a:r>
              <a:rPr lang="en-GB" sz="2100" dirty="0" smtClean="0"/>
              <a:t>Collect up and take away other </a:t>
            </a:r>
            <a:r>
              <a:rPr lang="en-GB" sz="2100" dirty="0"/>
              <a:t>litter as well as your </a:t>
            </a:r>
            <a:r>
              <a:rPr lang="en-GB" sz="2100" dirty="0" smtClean="0"/>
              <a:t>own, even the smallest amounts</a:t>
            </a:r>
            <a:endParaRPr lang="en-GB" sz="2100" dirty="0"/>
          </a:p>
          <a:p>
            <a:r>
              <a:rPr lang="en-GB" sz="2100" dirty="0" smtClean="0"/>
              <a:t>Do not bury or hide litter under stones as it can harm wildlife</a:t>
            </a:r>
          </a:p>
          <a:p>
            <a:r>
              <a:rPr lang="en-GB" sz="2100" dirty="0" smtClean="0"/>
              <a:t>Take out all litter even if it is biodegradable such as banana skins and tea bags</a:t>
            </a:r>
          </a:p>
          <a:p>
            <a:r>
              <a:rPr lang="en-GB" sz="2100" dirty="0"/>
              <a:t>Carry all scraps of food out </a:t>
            </a:r>
            <a:r>
              <a:rPr lang="en-GB" sz="2100" dirty="0" smtClean="0"/>
              <a:t>as it attracts scavenging animals which prey on more sensitive nesting birds</a:t>
            </a:r>
          </a:p>
          <a:p>
            <a:r>
              <a:rPr lang="en-GB" sz="2100" dirty="0" smtClean="0"/>
              <a:t>The impact of plastic on the environment has been well documented</a:t>
            </a:r>
          </a:p>
          <a:p>
            <a:r>
              <a:rPr lang="en-GB" sz="2100" dirty="0" smtClean="0"/>
              <a:t>Don’t forget your tent pegs!</a:t>
            </a:r>
          </a:p>
          <a:p>
            <a:endParaRPr lang="en-GB" sz="22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5733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11520"/>
            <a:ext cx="8229600" cy="706090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Try </a:t>
            </a:r>
            <a:r>
              <a:rPr lang="en-GB" dirty="0"/>
              <a:t>to avoid this!</a:t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26121"/>
            <a:ext cx="8267860" cy="496071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</p:pic>
      <p:sp>
        <p:nvSpPr>
          <p:cNvPr id="6" name="Rectangular Callout 5"/>
          <p:cNvSpPr/>
          <p:nvPr/>
        </p:nvSpPr>
        <p:spPr>
          <a:xfrm rot="20525621">
            <a:off x="2630698" y="1610007"/>
            <a:ext cx="886474" cy="1095417"/>
          </a:xfrm>
          <a:prstGeom prst="wedgeRectCallout">
            <a:avLst>
              <a:gd name="adj1" fmla="val -4358"/>
              <a:gd name="adj2" fmla="val 49630"/>
            </a:avLst>
          </a:prstGeom>
          <a:solidFill>
            <a:schemeClr val="accent2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2">
                    <a:lumMod val="75000"/>
                  </a:schemeClr>
                </a:solidFill>
              </a:rPr>
              <a:t>Don’t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smtClean="0">
                <a:solidFill>
                  <a:schemeClr val="bg2">
                    <a:lumMod val="75000"/>
                  </a:schemeClr>
                </a:solidFill>
              </a:rPr>
              <a:t>litter</a:t>
            </a:r>
            <a:endParaRPr lang="en-GB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12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are the Cairngorms so special?</a:t>
            </a:r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7920879" cy="420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59" y="2564904"/>
            <a:ext cx="7920879" cy="3078674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* It is an iconic landscape covering 4,528    square kilometres</a:t>
            </a:r>
          </a:p>
          <a:p>
            <a:pPr marL="0" indent="0">
              <a:buNone/>
            </a:pPr>
            <a:r>
              <a:rPr lang="en-GB" dirty="0" smtClean="0"/>
              <a:t>* Has 5 </a:t>
            </a:r>
            <a:r>
              <a:rPr lang="en-GB" dirty="0"/>
              <a:t>of Scotland’s 6 highest </a:t>
            </a:r>
            <a:r>
              <a:rPr lang="en-GB" dirty="0" smtClean="0"/>
              <a:t>mountains</a:t>
            </a:r>
          </a:p>
          <a:p>
            <a:pPr marL="0" indent="0">
              <a:buNone/>
            </a:pPr>
            <a:r>
              <a:rPr lang="en-GB" dirty="0" smtClean="0"/>
              <a:t>* Contains the largest </a:t>
            </a:r>
            <a:r>
              <a:rPr lang="en-GB" dirty="0"/>
              <a:t>area of montane environment </a:t>
            </a:r>
            <a:r>
              <a:rPr lang="en-GB" dirty="0" smtClean="0"/>
              <a:t>land </a:t>
            </a:r>
            <a:r>
              <a:rPr lang="en-GB" dirty="0"/>
              <a:t>over </a:t>
            </a:r>
            <a:r>
              <a:rPr lang="en-GB" dirty="0" smtClean="0"/>
              <a:t>600 metres </a:t>
            </a:r>
            <a:r>
              <a:rPr lang="en-GB" dirty="0"/>
              <a:t>in </a:t>
            </a:r>
            <a:r>
              <a:rPr lang="en-GB" dirty="0" smtClean="0"/>
              <a:t>UK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545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-GB" dirty="0" smtClean="0"/>
              <a:t>Toileting matters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/>
          <a:lstStyle/>
          <a:p>
            <a:r>
              <a:rPr lang="en-GB" sz="2200" dirty="0" smtClean="0"/>
              <a:t>Carry a trowel or a large communal spade to bury human waste</a:t>
            </a:r>
          </a:p>
          <a:p>
            <a:r>
              <a:rPr lang="en-GB" sz="2200" dirty="0" smtClean="0"/>
              <a:t>Find a spot at least 30 meters from water when going to the toilet</a:t>
            </a:r>
          </a:p>
          <a:p>
            <a:r>
              <a:rPr lang="en-GB" sz="2200" dirty="0" smtClean="0"/>
              <a:t>Bury human waste in a small hole,  recommended 15 cm deep and not under boulders</a:t>
            </a:r>
          </a:p>
          <a:p>
            <a:pPr marL="0" indent="0">
              <a:buNone/>
            </a:pPr>
            <a:endParaRPr lang="en-GB" sz="2200" dirty="0" smtClean="0"/>
          </a:p>
          <a:p>
            <a:pPr marL="0" indent="0">
              <a:buNone/>
            </a:pPr>
            <a:r>
              <a:rPr lang="en-GB" sz="2200" dirty="0" smtClean="0"/>
              <a:t>When to carry out your waste:</a:t>
            </a:r>
          </a:p>
          <a:p>
            <a:r>
              <a:rPr lang="en-GB" sz="2200" dirty="0" smtClean="0"/>
              <a:t>Do not dig at all in sensitive areas such as the Cairngorm plateau </a:t>
            </a:r>
            <a:endParaRPr lang="en-GB" sz="2200" dirty="0"/>
          </a:p>
          <a:p>
            <a:r>
              <a:rPr lang="en-GB" sz="2200" dirty="0" smtClean="0"/>
              <a:t>Do not dig cat holes on wet or boggy ground as the waste will not break down</a:t>
            </a:r>
          </a:p>
          <a:p>
            <a:r>
              <a:rPr lang="en-GB" sz="2200" dirty="0" smtClean="0"/>
              <a:t>Burying tampons and sanitary towels doesn't work as animals dig them up</a:t>
            </a:r>
          </a:p>
        </p:txBody>
      </p:sp>
    </p:spTree>
    <p:extLst>
      <p:ext uri="{BB962C8B-B14F-4D97-AF65-F5344CB8AC3E}">
        <p14:creationId xmlns:p14="http://schemas.microsoft.com/office/powerpoint/2010/main" val="242365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77633"/>
            <a:ext cx="8229600" cy="1143000"/>
          </a:xfrm>
        </p:spPr>
        <p:txBody>
          <a:bodyPr/>
          <a:lstStyle/>
          <a:p>
            <a:r>
              <a:rPr lang="en-GB" dirty="0" smtClean="0"/>
              <a:t>Toilets continued…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256" y="1396733"/>
            <a:ext cx="3174112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08683"/>
            <a:ext cx="5469728" cy="4352565"/>
          </a:xfrm>
        </p:spPr>
        <p:txBody>
          <a:bodyPr/>
          <a:lstStyle/>
          <a:p>
            <a:r>
              <a:rPr lang="en-GB" sz="2400" dirty="0">
                <a:solidFill>
                  <a:schemeClr val="bg1"/>
                </a:solidFill>
              </a:rPr>
              <a:t>C</a:t>
            </a:r>
            <a:r>
              <a:rPr lang="en-GB" sz="2400" dirty="0" smtClean="0">
                <a:solidFill>
                  <a:schemeClr val="bg1"/>
                </a:solidFill>
              </a:rPr>
              <a:t>onsider </a:t>
            </a:r>
            <a:r>
              <a:rPr lang="en-GB" sz="2400" dirty="0">
                <a:solidFill>
                  <a:schemeClr val="bg1"/>
                </a:solidFill>
              </a:rPr>
              <a:t>the cumulative impact of human </a:t>
            </a:r>
            <a:r>
              <a:rPr lang="en-GB" sz="2400" dirty="0" smtClean="0">
                <a:solidFill>
                  <a:schemeClr val="bg1"/>
                </a:solidFill>
              </a:rPr>
              <a:t>waste at </a:t>
            </a:r>
            <a:r>
              <a:rPr lang="en-GB" sz="2400" dirty="0">
                <a:solidFill>
                  <a:schemeClr val="bg1"/>
                </a:solidFill>
              </a:rPr>
              <a:t>well used sites </a:t>
            </a:r>
            <a:endParaRPr lang="en-GB" sz="2400" dirty="0" smtClean="0">
              <a:solidFill>
                <a:schemeClr val="bg1"/>
              </a:solidFill>
            </a:endParaRPr>
          </a:p>
          <a:p>
            <a:r>
              <a:rPr lang="en-GB" sz="2400" dirty="0" smtClean="0">
                <a:solidFill>
                  <a:schemeClr val="bg1"/>
                </a:solidFill>
              </a:rPr>
              <a:t>Always defecate downhill from your campsite and collect water from above</a:t>
            </a:r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Never bury your excrement in </a:t>
            </a:r>
            <a:r>
              <a:rPr lang="en-GB" sz="2400" dirty="0" smtClean="0">
                <a:solidFill>
                  <a:schemeClr val="bg1"/>
                </a:solidFill>
              </a:rPr>
              <a:t>snow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Dig </a:t>
            </a:r>
            <a:r>
              <a:rPr lang="en-GB" sz="2400" dirty="0">
                <a:solidFill>
                  <a:schemeClr val="bg1"/>
                </a:solidFill>
              </a:rPr>
              <a:t>through the snow to find </a:t>
            </a:r>
            <a:r>
              <a:rPr lang="en-GB" sz="2400" dirty="0" smtClean="0">
                <a:solidFill>
                  <a:schemeClr val="bg1"/>
                </a:solidFill>
              </a:rPr>
              <a:t>the ground </a:t>
            </a:r>
            <a:r>
              <a:rPr lang="en-GB" sz="2400" dirty="0">
                <a:solidFill>
                  <a:schemeClr val="bg1"/>
                </a:solidFill>
              </a:rPr>
              <a:t>level </a:t>
            </a:r>
            <a:r>
              <a:rPr lang="en-GB" sz="2400" dirty="0" smtClean="0">
                <a:solidFill>
                  <a:schemeClr val="bg1"/>
                </a:solidFill>
              </a:rPr>
              <a:t>first </a:t>
            </a:r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Burn toilet paper in the hole. In dry weather consider carrying it </a:t>
            </a:r>
            <a:r>
              <a:rPr lang="en-GB" sz="2400" dirty="0" smtClean="0">
                <a:solidFill>
                  <a:schemeClr val="bg1"/>
                </a:solidFill>
              </a:rPr>
              <a:t>out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And finally never miss the opportunity to use a proper toilet</a:t>
            </a:r>
            <a:endParaRPr lang="en-GB" sz="2400" dirty="0">
              <a:solidFill>
                <a:schemeClr val="bg1"/>
              </a:solidFill>
            </a:endParaRP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2508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1686"/>
          </a:xfrm>
        </p:spPr>
        <p:txBody>
          <a:bodyPr/>
          <a:lstStyle/>
          <a:p>
            <a:r>
              <a:rPr lang="en-GB" dirty="0" smtClean="0"/>
              <a:t>Camp hygiene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86323"/>
            <a:ext cx="8075240" cy="4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1008"/>
            <a:ext cx="8075240" cy="2448272"/>
          </a:xfrm>
        </p:spPr>
        <p:txBody>
          <a:bodyPr/>
          <a:lstStyle/>
          <a:p>
            <a:r>
              <a:rPr lang="en-GB" sz="2600" dirty="0" smtClean="0"/>
              <a:t>To wash yourself or your dishes carry water at least 30 meters away from burns or lochs</a:t>
            </a:r>
          </a:p>
          <a:p>
            <a:r>
              <a:rPr lang="en-GB" sz="2600" dirty="0" smtClean="0"/>
              <a:t>Use small amounts of biodegradable soap and scatter strained dishwater  </a:t>
            </a:r>
          </a:p>
          <a:p>
            <a:r>
              <a:rPr lang="en-GB" sz="2600" dirty="0" smtClean="0"/>
              <a:t>Do not take wipes on your expedition!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8605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Hill walking considerations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600" dirty="0" smtClean="0"/>
              <a:t>While our individual impact is minimal, the fact that so many of us use the mountains can cause problems</a:t>
            </a:r>
          </a:p>
          <a:p>
            <a:r>
              <a:rPr lang="en-GB" sz="2600" dirty="0"/>
              <a:t>Spilt larger parties into smaller manageable </a:t>
            </a:r>
            <a:r>
              <a:rPr lang="en-GB" sz="2600" dirty="0" smtClean="0"/>
              <a:t>groups</a:t>
            </a:r>
          </a:p>
          <a:p>
            <a:r>
              <a:rPr lang="en-GB" sz="2600" dirty="0" smtClean="0"/>
              <a:t>Paths have been constructed to protect mountains from the erosion that is caused by the sheer volume of visitors</a:t>
            </a:r>
          </a:p>
          <a:p>
            <a:r>
              <a:rPr lang="en-GB" sz="2600" dirty="0" smtClean="0"/>
              <a:t> </a:t>
            </a:r>
            <a:r>
              <a:rPr lang="en-GB" sz="2600" dirty="0"/>
              <a:t>Aim to use paths and tracks if </a:t>
            </a:r>
            <a:r>
              <a:rPr lang="en-GB" sz="2600" dirty="0" smtClean="0"/>
              <a:t>available</a:t>
            </a:r>
            <a:endParaRPr lang="en-GB" sz="2600" dirty="0"/>
          </a:p>
          <a:p>
            <a:r>
              <a:rPr lang="en-GB" sz="2600" dirty="0"/>
              <a:t>Staying on paths can reduce your disturbance to deer and ground nesting birds during the breeding </a:t>
            </a:r>
            <a:r>
              <a:rPr lang="en-GB" sz="2600" dirty="0" smtClean="0"/>
              <a:t>season</a:t>
            </a:r>
            <a:endParaRPr lang="en-GB" sz="2600" dirty="0"/>
          </a:p>
          <a:p>
            <a:r>
              <a:rPr lang="en-GB" sz="2600" dirty="0"/>
              <a:t>Do not cut corners or walk alongside </a:t>
            </a:r>
            <a:r>
              <a:rPr lang="en-GB" sz="2600" dirty="0" smtClean="0"/>
              <a:t>paths</a:t>
            </a:r>
            <a:endParaRPr lang="en-GB" sz="2600" dirty="0"/>
          </a:p>
          <a:p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293257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Hill walking continued…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374818"/>
          </a:xfrm>
        </p:spPr>
        <p:txBody>
          <a:bodyPr/>
          <a:lstStyle/>
          <a:p>
            <a:r>
              <a:rPr lang="en-GB" sz="2600" dirty="0" smtClean="0"/>
              <a:t>Walk inside an erosion scar, rather than around it. Use gaiters if muddy</a:t>
            </a:r>
          </a:p>
          <a:p>
            <a:r>
              <a:rPr lang="en-GB" sz="2600" dirty="0" smtClean="0"/>
              <a:t>Walk in single file on narrow paths or erosion scars</a:t>
            </a:r>
          </a:p>
          <a:p>
            <a:r>
              <a:rPr lang="en-GB" sz="2600" dirty="0" smtClean="0"/>
              <a:t>Spread out in open country where there are no paths</a:t>
            </a:r>
          </a:p>
          <a:p>
            <a:r>
              <a:rPr lang="en-GB" sz="2600" dirty="0" smtClean="0"/>
              <a:t>When met by oncoming walkers stop and move to the side rather than walk on the edge of the path</a:t>
            </a:r>
          </a:p>
          <a:p>
            <a:r>
              <a:rPr lang="en-GB" sz="2600" dirty="0" smtClean="0"/>
              <a:t>Do not add to cairns</a:t>
            </a:r>
          </a:p>
          <a:p>
            <a:r>
              <a:rPr lang="en-GB" sz="2600" dirty="0" smtClean="0"/>
              <a:t>Do not climb over walls and fences. Use styles and gates where possible </a:t>
            </a:r>
          </a:p>
          <a:p>
            <a:endParaRPr lang="en-GB" sz="2600" dirty="0" smtClean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77455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tchful_c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492" y="35546"/>
            <a:ext cx="8227308" cy="5889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9648"/>
            <a:ext cx="8229600" cy="576064"/>
          </a:xfrm>
        </p:spPr>
        <p:txBody>
          <a:bodyPr/>
          <a:lstStyle/>
          <a:p>
            <a:r>
              <a:rPr lang="en-GB" dirty="0" smtClean="0"/>
              <a:t>Respecting wildlife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9814"/>
            <a:ext cx="8229600" cy="4958731"/>
          </a:xfrm>
        </p:spPr>
        <p:txBody>
          <a:bodyPr/>
          <a:lstStyle/>
          <a:p>
            <a:r>
              <a:rPr lang="en-GB" sz="2200" dirty="0" smtClean="0"/>
              <a:t>Observe wildlife from a distance</a:t>
            </a:r>
          </a:p>
          <a:p>
            <a:r>
              <a:rPr lang="en-GB" sz="2200" dirty="0" smtClean="0"/>
              <a:t>If you find young animals give them a wide berth</a:t>
            </a:r>
          </a:p>
          <a:p>
            <a:r>
              <a:rPr lang="en-GB" sz="2200" dirty="0" smtClean="0"/>
              <a:t>Avoid nesting or feeding animals</a:t>
            </a:r>
          </a:p>
          <a:p>
            <a:r>
              <a:rPr lang="en-GB" sz="2200" dirty="0" smtClean="0"/>
              <a:t>Consider the cumulative impact that human disturbance has on wildlife</a:t>
            </a:r>
          </a:p>
          <a:p>
            <a:r>
              <a:rPr lang="en-GB" sz="2200" dirty="0" smtClean="0"/>
              <a:t>If you think that your activities are disturbing animals then change what you are doing</a:t>
            </a:r>
          </a:p>
          <a:p>
            <a:r>
              <a:rPr lang="en-GB" sz="2200" dirty="0" smtClean="0"/>
              <a:t>Let nature’s sound prevail. - keep noise levels to a minimum</a:t>
            </a:r>
          </a:p>
          <a:p>
            <a:r>
              <a:rPr lang="en-GB" sz="2200" dirty="0"/>
              <a:t>Good campsites are found not made. Keep any alterations to a </a:t>
            </a:r>
            <a:r>
              <a:rPr lang="en-GB" sz="2200" dirty="0" smtClean="0"/>
              <a:t>minimum</a:t>
            </a:r>
          </a:p>
          <a:p>
            <a:r>
              <a:rPr lang="en-GB" sz="2200" dirty="0" smtClean="0"/>
              <a:t>Do not dig drainage ditches, remove vegetation or move boulders</a:t>
            </a:r>
          </a:p>
          <a:p>
            <a:r>
              <a:rPr lang="en-GB" sz="2200" dirty="0" smtClean="0"/>
              <a:t>Watercourses and loch sides can be important sites for birds and mammals. Avoid the temptation to camp immediately beside them </a:t>
            </a:r>
            <a:endParaRPr lang="en-GB" sz="2200" dirty="0"/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42365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52128"/>
          </a:xfrm>
        </p:spPr>
        <p:txBody>
          <a:bodyPr/>
          <a:lstStyle/>
          <a:p>
            <a:r>
              <a:rPr lang="en-GB" dirty="0" smtClean="0"/>
              <a:t>Further Information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4967" y="620688"/>
            <a:ext cx="8229600" cy="583264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hlinkClick r:id="rId2"/>
              </a:rPr>
              <a:t>http://cairngorms.co.uk/park-authority/advice-</a:t>
            </a:r>
            <a:r>
              <a:rPr lang="en-GB" dirty="0" smtClean="0"/>
              <a:t> guidelines/outdoor- access- advice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http://www.outdooraccess-Scotland.com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hlinkClick r:id="rId3"/>
              </a:rPr>
              <a:t>www.nts.org.uk/Property/Mar-Lodge-Estate/</a:t>
            </a:r>
            <a:r>
              <a:rPr lang="en-GB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adamstreetersmith@cairngorms.co.uk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http://www.glentanarcharitable trust.org/ gallery.htm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hlinkClick r:id="rId4"/>
              </a:rPr>
              <a:t>ranger@glentanartrust.org</a:t>
            </a: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 </a:t>
            </a:r>
            <a:r>
              <a:rPr lang="en-GB" smtClean="0"/>
              <a:t>http://www.rspb.org.uk</a:t>
            </a: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68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t="17534" r="2344" b="7829"/>
          <a:stretch>
            <a:fillRect/>
          </a:stretch>
        </p:blipFill>
        <p:spPr bwMode="auto">
          <a:xfrm>
            <a:off x="539552" y="116632"/>
            <a:ext cx="8225275" cy="571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31776"/>
            <a:ext cx="9055225" cy="4411802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 descr="Picture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04" y="2442826"/>
            <a:ext cx="4567898" cy="3314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0402" y="2477850"/>
            <a:ext cx="4444823" cy="331494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2504" y="0"/>
            <a:ext cx="9101496" cy="2554545"/>
          </a:xfrm>
        </p:spPr>
        <p:txBody>
          <a:bodyPr anchor="t" anchorCtr="0">
            <a:spAutoFit/>
          </a:bodyPr>
          <a:lstStyle/>
          <a:p>
            <a:r>
              <a:rPr lang="en-GB" sz="4000" dirty="0" smtClean="0"/>
              <a:t>The Cairngorms a special place – a varied landscape influenced by people for generations whether for whisky, agriculture, sporting estates and tourism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647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8953" y="620187"/>
            <a:ext cx="4593991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9788" y="628526"/>
            <a:ext cx="4465402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9788" y="3030828"/>
            <a:ext cx="8913156" cy="273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CAIRNGORM</a:t>
            </a:r>
            <a:r>
              <a:rPr lang="en-GB" dirty="0"/>
              <a:t>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66" y="1844824"/>
            <a:ext cx="3764994" cy="388843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“a home for nature with </a:t>
            </a:r>
            <a:r>
              <a:rPr lang="en-GB" dirty="0"/>
              <a:t>25% of UK’s threatened </a:t>
            </a:r>
            <a:r>
              <a:rPr lang="en-GB" dirty="0" smtClean="0"/>
              <a:t>species,  </a:t>
            </a:r>
            <a:r>
              <a:rPr lang="en-GB" dirty="0"/>
              <a:t>some </a:t>
            </a:r>
            <a:r>
              <a:rPr lang="en-GB" dirty="0" smtClean="0"/>
              <a:t>of </a:t>
            </a:r>
            <a:r>
              <a:rPr lang="en-GB" dirty="0"/>
              <a:t>European </a:t>
            </a:r>
            <a:r>
              <a:rPr lang="en-GB" dirty="0" smtClean="0"/>
              <a:t>importance like the </a:t>
            </a:r>
            <a:r>
              <a:rPr lang="en-GB" dirty="0" err="1" smtClean="0"/>
              <a:t>CapercailIie</a:t>
            </a:r>
            <a:r>
              <a:rPr lang="en-GB" dirty="0" smtClean="0"/>
              <a:t>, Dotterel and twin flower…”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5578" y="1844824"/>
            <a:ext cx="3656674" cy="3802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88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4" name="Picture 6" descr="slid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004" y="2976909"/>
            <a:ext cx="4272012" cy="2925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5" name="Picture 7" descr="slid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004" y="332656"/>
            <a:ext cx="4272012" cy="278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6" name="Picture 8" descr="slide 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686270" y="334267"/>
            <a:ext cx="3924940" cy="5576694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CAIRNGORM</a:t>
            </a:r>
            <a:r>
              <a:rPr lang="en-GB" dirty="0"/>
              <a:t>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387076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…”has a distinct culture and history…”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5" descr="http://upload.wikimedia.org/wikipedia/commons/9/96/Mar_Lodge_Summer_19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226" y="2852936"/>
            <a:ext cx="8064574" cy="3025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679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1321" y="544126"/>
            <a:ext cx="2962701" cy="297787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548680"/>
            <a:ext cx="3024336" cy="287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25344" y="2996952"/>
            <a:ext cx="3837328" cy="285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012 General Template">
  <a:themeElements>
    <a:clrScheme name="Custom 7">
      <a:dk1>
        <a:srgbClr val="FFFFFF"/>
      </a:dk1>
      <a:lt1>
        <a:srgbClr val="FFFFFF"/>
      </a:lt1>
      <a:dk2>
        <a:srgbClr val="6699FF"/>
      </a:dk2>
      <a:lt2>
        <a:srgbClr val="6699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2012 General Template</Template>
  <TotalTime>900</TotalTime>
  <Words>1217</Words>
  <Application>Microsoft Office PowerPoint</Application>
  <PresentationFormat>On-screen Show (4:3)</PresentationFormat>
  <Paragraphs>124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Gill Sans MT</vt:lpstr>
      <vt:lpstr>2012 General Template</vt:lpstr>
      <vt:lpstr>The Cairngorms National Park</vt:lpstr>
      <vt:lpstr>Why are the Cairngorms so special?</vt:lpstr>
      <vt:lpstr>PowerPoint Presentation</vt:lpstr>
      <vt:lpstr>The Cairngorms a special place – a varied landscape influenced by people for generations whether for whisky, agriculture, sporting estates and tourism</vt:lpstr>
      <vt:lpstr>PowerPoint Presentation</vt:lpstr>
      <vt:lpstr>THE CAIRNGORMS</vt:lpstr>
      <vt:lpstr>PowerPoint Presentation</vt:lpstr>
      <vt:lpstr>THE CAIRNGORMS</vt:lpstr>
      <vt:lpstr>PowerPoint Presentation</vt:lpstr>
      <vt:lpstr>Help protect the Cairngorms National Park by treading lightly.</vt:lpstr>
      <vt:lpstr>Setting the Scene</vt:lpstr>
      <vt:lpstr>The five key things to remember when enjoying the Park</vt:lpstr>
      <vt:lpstr>Planning ahead pays off:</vt:lpstr>
      <vt:lpstr>Planning ahead continued…</vt:lpstr>
      <vt:lpstr>Wild camping</vt:lpstr>
      <vt:lpstr>Are you a responsible camper?</vt:lpstr>
      <vt:lpstr> We want to avoid this! </vt:lpstr>
      <vt:lpstr>Litter - pack it in and out!</vt:lpstr>
      <vt:lpstr> Try to avoid this! </vt:lpstr>
      <vt:lpstr>Toileting matters</vt:lpstr>
      <vt:lpstr>Toilets continued…</vt:lpstr>
      <vt:lpstr>Camp hygiene</vt:lpstr>
      <vt:lpstr>Hill walking considerations</vt:lpstr>
      <vt:lpstr>Hill walking continued… </vt:lpstr>
      <vt:lpstr>Respecting wildlife</vt:lpstr>
      <vt:lpstr>Further Information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sarasmith</dc:creator>
  <cp:lastModifiedBy>Jock Edwards</cp:lastModifiedBy>
  <cp:revision>133</cp:revision>
  <cp:lastPrinted>2017-01-17T09:49:38Z</cp:lastPrinted>
  <dcterms:created xsi:type="dcterms:W3CDTF">2012-01-30T11:22:33Z</dcterms:created>
  <dcterms:modified xsi:type="dcterms:W3CDTF">2017-02-22T15:17:35Z</dcterms:modified>
</cp:coreProperties>
</file>