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27/03/2018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27/03/2018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27/03/2018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27/03/2018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27/03/2018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27/03/2018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27/03/2018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a:solidFill>
                  <a:schemeClr val="bg1"/>
                </a:solidFill>
              </a:rPr>
              <a:t>A ten-minute training tool</a:t>
            </a:r>
          </a:p>
          <a:p>
            <a:pPr marL="0" indent="0">
              <a:buNone/>
            </a:pPr>
            <a:r>
              <a:rPr lang="en-GB" sz="3600" b="1" dirty="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in statute key elements of </a:t>
            </a:r>
            <a:r>
              <a:rPr lang="en-GB" sz="1400" u="sng" dirty="0">
                <a:hlinkClick r:id="rId2"/>
              </a:rPr>
              <a:t>Getting It Right for Every Child</a:t>
            </a:r>
            <a:r>
              <a:rPr lang="en-GB" sz="1400" dirty="0"/>
              <a:t>. GIRFEC is Scotland’s national approach to improving the wellbeing of children, and was built up from the UNCRC. Amongst its most important principles are: </a:t>
            </a:r>
          </a:p>
          <a:p>
            <a:pPr marL="465750" indent="-285750">
              <a:spcBef>
                <a:spcPts val="0"/>
              </a:spcBef>
              <a:buFont typeface="Wingdings" panose="05000000000000000000" pitchFamily="2" charset="2"/>
              <a:buChar char="§"/>
            </a:pPr>
            <a:r>
              <a:rPr lang="en-GB" sz="1400" dirty="0"/>
              <a:t>putting the best interests of the child at the heart of decision-making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Both ‘rights’ and ‘wellbeing’? Why are we using two different frameworks in </a:t>
            </a:r>
            <a:br>
              <a:rPr lang="en-GB" sz="1400" b="1" i="1" dirty="0">
                <a:solidFill>
                  <a:schemeClr val="accent2"/>
                </a:solidFill>
              </a:rPr>
            </a:br>
            <a:r>
              <a:rPr lang="en-GB" sz="1400" b="1" i="1" dirty="0">
                <a:solidFill>
                  <a:schemeClr val="accent2"/>
                </a:solidFill>
              </a:rPr>
              <a:t>developing 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a:t>taking a holistic approach to the wellbeing of a child.</a:t>
            </a:r>
          </a:p>
          <a:p>
            <a:pPr marL="0" indent="0">
              <a:spcBef>
                <a:spcPts val="0"/>
              </a:spcBef>
              <a:spcAft>
                <a:spcPts val="1200"/>
              </a:spcAft>
              <a:buNone/>
            </a:pPr>
            <a:r>
              <a:rPr lang="en-GB" sz="1400" dirty="0"/>
              <a:t>The 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give better or further effect to the requirements of the UNCRC</a:t>
            </a:r>
          </a:p>
          <a:p>
            <a:pPr marL="360000" lvl="1" indent="-180000">
              <a:spcBef>
                <a:spcPts val="0"/>
              </a:spcBef>
              <a:buFont typeface="Wingdings" pitchFamily="2" charset="2"/>
              <a:buChar char=""/>
            </a:pPr>
            <a:r>
              <a:rPr lang="en-GB" sz="1400" dirty="0"/>
              <a:t>take account of the relevant views of children of which they are aware </a:t>
            </a:r>
          </a:p>
          <a:p>
            <a:pPr marL="360000" lvl="1" indent="-180000">
              <a:spcBef>
                <a:spcPts val="0"/>
              </a:spcBef>
              <a:spcAft>
                <a:spcPts val="1200"/>
              </a:spcAft>
              <a:buFont typeface="Wingdings" pitchFamily="2" charset="2"/>
              <a:buChar char=""/>
            </a:pPr>
            <a:r>
              <a:rPr lang="en-GB" sz="1400" dirty="0"/>
              <a:t>promote public awareness and understanding of the rights of children.</a:t>
            </a:r>
          </a:p>
          <a:p>
            <a:pPr marL="0" indent="0">
              <a:spcBef>
                <a:spcPts val="0"/>
              </a:spcBef>
              <a:spcAft>
                <a:spcPts val="1200"/>
              </a:spcAft>
              <a:buNone/>
            </a:pPr>
            <a:r>
              <a:rPr lang="en-GB" sz="1400" dirty="0"/>
              <a:t>Our new </a:t>
            </a:r>
            <a:r>
              <a:rPr lang="en-GB" sz="1400" b="1" dirty="0"/>
              <a:t>Child Rights and Wellbeing Impact Assessment (CRWIA) </a:t>
            </a:r>
            <a:r>
              <a:rPr lang="en-GB" sz="1400" dirty="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a:solidFill>
                  <a:schemeClr val="tx2"/>
                </a:solidFill>
                <a:latin typeface="+mj-lt"/>
              </a:rPr>
              <a:t>Article 19: </a:t>
            </a:r>
            <a:r>
              <a:rPr lang="en-GB" sz="1200" dirty="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a:t>What is the Child Rights and Wellbeing Impact Assessment (CRWIA)?</a:t>
            </a:r>
            <a:endParaRPr lang="en-GB" sz="1600" dirty="0"/>
          </a:p>
          <a:p>
            <a:pPr marL="0" indent="0">
              <a:spcBef>
                <a:spcPts val="0"/>
              </a:spcBef>
              <a:spcAft>
                <a:spcPts val="1200"/>
              </a:spcAft>
              <a:buNone/>
            </a:pPr>
            <a:r>
              <a:rPr lang="en-GB" sz="1400" dirty="0"/>
              <a:t>CRWIA is a purpose built policy and legislation impact assessment (IA) for specific use by Scottish Government officials. It was launched on 15 June 2015 as part of the implementation strategy for Ministerial duties under Part 1 of the Children and Young People (Scotland) Act 2014.</a:t>
            </a:r>
          </a:p>
          <a:p>
            <a:pPr marL="0" indent="0">
              <a:spcBef>
                <a:spcPts val="0"/>
              </a:spcBef>
              <a:spcAft>
                <a:spcPts val="1200"/>
              </a:spcAft>
              <a:buNone/>
            </a:pPr>
            <a:r>
              <a:rPr lang="en-GB" sz="1400" dirty="0"/>
              <a:t>CRWIA covers individual children, groups of children, and all children up to age 18. It has been developed as an improvement approach, a tool and a published output, based on </a:t>
            </a:r>
            <a:r>
              <a:rPr lang="en-GB" sz="1400" dirty="0" err="1"/>
              <a:t>EQIA</a:t>
            </a:r>
            <a:r>
              <a:rPr lang="en-GB" sz="1400" dirty="0"/>
              <a:t>. It is intended to help us champion the interests of children, as well as challenge us to think about what more we can do to place children and young people at the centre of our policies.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Which 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41: </a:t>
            </a:r>
            <a:r>
              <a:rPr lang="en-GB" sz="1200" dirty="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children’s rights duties under the </a:t>
            </a:r>
            <a:r>
              <a:rPr lang="en-GB" sz="1400" b="1" dirty="0"/>
              <a:t>2014 Act</a:t>
            </a:r>
            <a:r>
              <a:rPr lang="en-GB" sz="1400" dirty="0"/>
              <a:t> which embeds UNCRC rights in Scottish legislation.</a:t>
            </a:r>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33: </a:t>
            </a:r>
            <a:r>
              <a:rPr lang="en-GB" sz="1200" dirty="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a:t>Involving children and young people</a:t>
            </a:r>
            <a:endParaRPr lang="en-GB" sz="1600" dirty="0"/>
          </a:p>
          <a:p>
            <a:pPr marL="0" indent="0">
              <a:spcBef>
                <a:spcPts val="0"/>
              </a:spcBef>
              <a:spcAft>
                <a:spcPts val="1200"/>
              </a:spcAft>
              <a:buNone/>
            </a:pPr>
            <a:r>
              <a:rPr lang="en-GB" sz="1400" dirty="0"/>
              <a:t>Under 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planning</a:t>
            </a:r>
            <a:r>
              <a:rPr lang="en-GB" sz="1400" dirty="0"/>
              <a:t>, including grant-funded work.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12: </a:t>
            </a:r>
            <a:r>
              <a:rPr lang="en-GB" sz="1200" dirty="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a:p>
          <a:p>
            <a:pPr>
              <a:spcBef>
                <a:spcPts val="600"/>
              </a:spcBef>
              <a:spcAft>
                <a:spcPts val="600"/>
              </a:spcAft>
            </a:pPr>
            <a:r>
              <a:rPr lang="en-GB" sz="1400" dirty="0"/>
              <a:t>The 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Guidance </a:t>
            </a:r>
            <a:r>
              <a:rPr lang="en-GB" sz="1400" dirty="0"/>
              <a:t>on the Act explains in more detail rights based duties and expectations in relation to public bodies, including engagement with children and young people. </a:t>
            </a:r>
          </a:p>
          <a:p>
            <a:pPr>
              <a:spcBef>
                <a:spcPts val="600"/>
              </a:spcBef>
              <a:spcAft>
                <a:spcPts val="600"/>
              </a:spcAft>
            </a:pPr>
            <a:r>
              <a:rPr lang="en-GB" sz="1400" dirty="0"/>
              <a:t>Further information on engagement with children, both use of existing evidence, and undertaking consultation work, is in the </a:t>
            </a:r>
            <a:r>
              <a:rPr lang="en-GB" sz="1400" dirty="0">
                <a:hlinkClick r:id="rId4"/>
              </a:rPr>
              <a:t>Quick Reference Guide</a:t>
            </a:r>
            <a:r>
              <a:rPr lang="en-GB" sz="1400" b="1" dirty="0"/>
              <a:t>, </a:t>
            </a:r>
            <a:r>
              <a:rPr lang="en-GB" sz="1400" dirty="0"/>
              <a:t>which also highlights the </a:t>
            </a:r>
            <a:r>
              <a:rPr lang="en-GB" sz="1400" dirty="0">
                <a:hlinkClick r:id="rId5"/>
              </a:rPr>
              <a:t>Common Core </a:t>
            </a:r>
            <a:r>
              <a:rPr lang="en-GB" sz="1400" dirty="0"/>
              <a:t>of skills and values needed to work with children.</a:t>
            </a:r>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a:t>With thanks to </a:t>
            </a:r>
            <a:r>
              <a:rPr lang="en-GB" sz="1400" dirty="0" err="1"/>
              <a:t>SCCYP</a:t>
            </a:r>
            <a:r>
              <a:rPr lang="en-GB" sz="1400" dirty="0"/>
              <a:t> for supplying the cartoon graphics used in this training tool, which are illustrated by Alex Leonard.</a:t>
            </a:r>
          </a:p>
          <a:p>
            <a:pPr marL="0" indent="0">
              <a:buNone/>
            </a:pPr>
            <a:endParaRPr lang="en-GB" sz="1400" dirty="0"/>
          </a:p>
          <a:p>
            <a:pPr marL="0" indent="0">
              <a:buNone/>
            </a:pPr>
            <a:r>
              <a:rPr lang="en-GB" sz="1400" dirty="0">
                <a:hlinkClick r:id="rId2"/>
              </a:rPr>
              <a:t>Find out more about children’s rights and the CRWIA on the SG website</a:t>
            </a:r>
            <a:endParaRPr lang="en-GB" sz="1400" dirty="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1">
                    <a:lumMod val="75000"/>
                  </a:schemeClr>
                </a:solidFill>
              </a:rPr>
              <a:t>Introducing children’s rights - Acknowledgements</a:t>
            </a: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a:t>Purpose of training</a:t>
            </a:r>
          </a:p>
          <a:p>
            <a:pPr marL="0" indent="0">
              <a:spcBef>
                <a:spcPts val="0"/>
              </a:spcBef>
              <a:spcAft>
                <a:spcPts val="600"/>
              </a:spcAft>
              <a:buNone/>
            </a:pPr>
            <a:r>
              <a:rPr lang="en-GB" sz="1400" dirty="0"/>
              <a:t>Gaining an understanding of </a:t>
            </a:r>
            <a:r>
              <a:rPr lang="en-GB" sz="1400" dirty="0">
                <a:ea typeface="Verdana" pitchFamily="34" charset="0"/>
                <a:cs typeface="Verdana" pitchFamily="34" charset="0"/>
              </a:rPr>
              <a:t>children’s</a:t>
            </a:r>
            <a:r>
              <a:rPr lang="en-GB" sz="1400" dirty="0"/>
              <a:t> rights, rights frameworks (e.g. UNCRC) and rights-based legislation (e.g. the Children and Young People (Scotland) Act 2014).</a:t>
            </a:r>
          </a:p>
          <a:p>
            <a:pPr marL="0" indent="0">
              <a:spcBef>
                <a:spcPts val="0"/>
              </a:spcBef>
              <a:spcAft>
                <a:spcPts val="600"/>
              </a:spcAft>
              <a:buNone/>
            </a:pPr>
            <a:r>
              <a:rPr lang="en-GB" sz="1400" dirty="0"/>
              <a:t>A </a:t>
            </a:r>
            <a:r>
              <a:rPr lang="en-GB" sz="1400" b="1" dirty="0">
                <a:solidFill>
                  <a:schemeClr val="accent2"/>
                </a:solidFill>
              </a:rPr>
              <a:t>‘prior knowledge prompt’</a:t>
            </a:r>
            <a:r>
              <a:rPr lang="en-GB" sz="1400" dirty="0">
                <a:solidFill>
                  <a:schemeClr val="accent2"/>
                </a:solidFill>
              </a:rPr>
              <a:t> </a:t>
            </a:r>
            <a:r>
              <a:rPr lang="en-GB" sz="1400" dirty="0"/>
              <a:t>helps pre-empt the next topic, for those able to skip ahead.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13: </a:t>
            </a:r>
            <a:r>
              <a:rPr lang="en-GB" sz="1200" dirty="0">
                <a:solidFill>
                  <a:schemeClr val="tx2"/>
                </a:solidFill>
                <a:latin typeface="+mj-lt"/>
              </a:rPr>
              <a:t>You should be able to express yourself freely, while respecting other people’s rights</a:t>
            </a: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a:t>Introduction</a:t>
            </a:r>
          </a:p>
          <a:p>
            <a:pPr marL="0" indent="0">
              <a:spcBef>
                <a:spcPts val="0"/>
              </a:spcBef>
              <a:spcAft>
                <a:spcPts val="1200"/>
              </a:spcAft>
              <a:buNone/>
            </a:pPr>
            <a:r>
              <a:rPr lang="en-GB" sz="1400" dirty="0"/>
              <a:t>We want Scotland to be the best place in the world for a child to grow up, with opportunities for all in Scotland to flourish.  An integral part of our vision is the recognition of, respect for and promotion of children’s human rights.</a:t>
            </a:r>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our strategies and programmes.</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What 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27</a:t>
            </a: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a:t>universal</a:t>
            </a:r>
          </a:p>
          <a:p>
            <a:pPr marL="360000" indent="-180000">
              <a:spcBef>
                <a:spcPts val="0"/>
              </a:spcBef>
            </a:pPr>
            <a:r>
              <a:rPr lang="en-GB" sz="1400" dirty="0"/>
              <a:t>inalienable (not taken/given away)</a:t>
            </a:r>
          </a:p>
          <a:p>
            <a:pPr marL="360000" indent="-180000">
              <a:spcBef>
                <a:spcPts val="0"/>
              </a:spcBef>
            </a:pPr>
            <a:r>
              <a:rPr lang="en-GB" sz="1400" dirty="0"/>
              <a:t>indivisible</a:t>
            </a:r>
          </a:p>
          <a:p>
            <a:pPr marL="360000" indent="-180000">
              <a:spcBef>
                <a:spcPts val="0"/>
              </a:spcBef>
            </a:pPr>
            <a:r>
              <a:rPr lang="en-GB" sz="1400" dirty="0"/>
              <a:t>interdependent (loss of one impacts all).</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commitment on human rights became the foundation for international</a:t>
            </a:r>
            <a:br>
              <a:rPr lang="en-GB" sz="1400" b="1" i="1" dirty="0">
                <a:solidFill>
                  <a:schemeClr val="accent2"/>
                </a:solidFill>
              </a:rPr>
            </a:br>
            <a:r>
              <a:rPr lang="en-GB" sz="1400" b="1" i="1" dirty="0">
                <a:solidFill>
                  <a:schemeClr val="accent2"/>
                </a:solidFill>
              </a:rPr>
              <a:t>human rights law? Do any of the nine core international human rights</a:t>
            </a:r>
            <a:br>
              <a:rPr lang="en-GB" sz="1400" b="1" i="1" dirty="0">
                <a:solidFill>
                  <a:schemeClr val="accent2"/>
                </a:solidFill>
              </a:rPr>
            </a:br>
            <a:r>
              <a:rPr lang="en-GB" sz="1400" b="1" i="1" dirty="0">
                <a:solidFill>
                  <a:schemeClr val="accent2"/>
                </a:solidFill>
              </a:rPr>
              <a:t>instruments/treaties 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a:solidFill>
                  <a:schemeClr val="tx2"/>
                </a:solidFill>
                <a:latin typeface="+mj-lt"/>
              </a:rPr>
              <a:t>Article 30: </a:t>
            </a:r>
            <a:r>
              <a:rPr lang="en-GB" sz="1200" dirty="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Rights</a:t>
            </a:r>
            <a:r>
              <a:rPr lang="en-GB" sz="1400" dirty="0"/>
              <a:t> is the foundation for international human rights law. It was adopted by the UN General Assembly in 1948 to provide common human rights standards for all peoples and nations in a post-war world.</a:t>
            </a:r>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dirty="0"/>
              <a:t>. The UNCRC duplicates some of the rights found in other international instruments. This is because the UNCRC 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42</a:t>
            </a: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rights. The primary focus of the </a:t>
            </a:r>
            <a:r>
              <a:rPr lang="en-GB" sz="1400" dirty="0" err="1"/>
              <a:t>ECHR</a:t>
            </a:r>
            <a:r>
              <a:rPr lang="en-GB" sz="1400" dirty="0"/>
              <a:t> is on political and civil rights.</a:t>
            </a:r>
          </a:p>
          <a:p>
            <a:pPr marL="0" indent="0">
              <a:spcBef>
                <a:spcPts val="0"/>
              </a:spcBef>
              <a:spcAft>
                <a:spcPts val="1200"/>
              </a:spcAft>
              <a:buNone/>
            </a:pPr>
            <a:r>
              <a:rPr lang="en-GB" sz="1400" dirty="0"/>
              <a:t>This is complemented by the </a:t>
            </a:r>
            <a:r>
              <a:rPr lang="en-GB" sz="1400" u="sng" dirty="0">
                <a:hlinkClick r:id="rId5"/>
              </a:rPr>
              <a:t>European Social Charter</a:t>
            </a:r>
            <a:r>
              <a:rPr lang="en-GB" sz="1400" dirty="0">
                <a:hlinkClick r:id="rId5"/>
              </a:rPr>
              <a:t> </a:t>
            </a:r>
            <a:r>
              <a:rPr lang="en-GB" sz="1400" dirty="0"/>
              <a:t>which sets out economic, social and cultural rights - what 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pPr>
              <a:spcAft>
                <a:spcPts val="600"/>
              </a:spcAft>
            </a:pPr>
            <a:r>
              <a:rPr lang="en-GB" sz="1400" b="1" i="1" dirty="0">
                <a:solidFill>
                  <a:schemeClr val="accent2"/>
                </a:solidFill>
              </a:rPr>
              <a:t>Which human rights bodies are based in Scotland?</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a:solidFill>
                  <a:schemeClr val="tx2"/>
                </a:solidFill>
                <a:latin typeface="+mj-lt"/>
              </a:rPr>
              <a:t>Article 35</a:t>
            </a: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(SNAP) for Human Rights 2013-2017, 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a:solidFill>
                  <a:schemeClr val="tx2"/>
                </a:solidFill>
                <a:latin typeface="+mj-lt"/>
              </a:rPr>
              <a:t>Article 40: </a:t>
            </a:r>
            <a:r>
              <a:rPr lang="en-GB" sz="1200" dirty="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a:t>How does the UNCRC work?</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2)</a:t>
            </a:r>
          </a:p>
          <a:p>
            <a:pPr>
              <a:spcBef>
                <a:spcPts val="0"/>
              </a:spcBef>
              <a:spcAft>
                <a:spcPts val="600"/>
              </a:spcAft>
            </a:pPr>
            <a:r>
              <a:rPr lang="en-GB" sz="1400" dirty="0"/>
              <a:t>best 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Who is Scotland’s Independent Commissioner for Children and Young People</a:t>
            </a:r>
            <a:br>
              <a:rPr lang="en-GB" sz="1400" b="1" i="1" dirty="0">
                <a:solidFill>
                  <a:schemeClr val="accent2"/>
                </a:solidFill>
              </a:rPr>
            </a:br>
            <a:r>
              <a:rPr lang="en-GB" sz="1400" b="1" i="1" dirty="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a:t>Children’s rights are inextricably linked with the rights of parents and carers, whose important role in children’s lives 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a:t>It also provides children with a series of </a:t>
            </a:r>
            <a:r>
              <a:rPr lang="en-GB" sz="1400" b="1" spc="-10" dirty="0"/>
              <a:t>individual rights</a:t>
            </a:r>
            <a:r>
              <a:rPr lang="en-GB" sz="1400" spc="-10" dirty="0"/>
              <a:t> - such as to a name and nationality, to education, to health, to play and recreation, and to an adequate standard of living - alongside additional rights for specific groups of children, such as disabled children, children who have been exploited or mistreated, refugee and migrant children, children in custody, and children in care.</a:t>
            </a:r>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a:solidFill>
                  <a:schemeClr val="tx2"/>
                </a:solidFill>
                <a:latin typeface="+mj-lt"/>
              </a:rPr>
              <a:t>Article 1: </a:t>
            </a:r>
            <a:r>
              <a:rPr lang="en-GB" sz="1200" dirty="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p>
          <a:p>
            <a:pPr marL="0" indent="0">
              <a:spcBef>
                <a:spcPts val="0"/>
              </a:spcBef>
              <a:spcAft>
                <a:spcPts val="1200"/>
              </a:spcAft>
              <a:buNone/>
            </a:pPr>
            <a:r>
              <a:rPr lang="en-GB" sz="1400" dirty="0"/>
              <a:t>Scotland created an independent </a:t>
            </a:r>
            <a:r>
              <a:rPr lang="en-GB" sz="1400" u="sng" dirty="0">
                <a:hlinkClick r:id="rId3"/>
              </a:rPr>
              <a:t>Children and Young People’s Commissioner Scotland (CYPCS</a:t>
            </a:r>
            <a:r>
              <a:rPr lang="en-GB" sz="1400" dirty="0">
                <a:hlinkClick r:id="rId3"/>
              </a:rPr>
              <a:t>)</a:t>
            </a:r>
            <a:r>
              <a:rPr lang="en-GB" sz="1400" dirty="0"/>
              <a:t> in 2004 - to promote and safeguard the rights of children, with particular emphasis on the UNCRC.</a:t>
            </a:r>
          </a:p>
          <a:p>
            <a:pPr marL="0" indent="0">
              <a:spcBef>
                <a:spcPts val="0"/>
              </a:spcBef>
              <a:spcAft>
                <a:spcPts val="1200"/>
              </a:spcAft>
              <a:buNone/>
            </a:pPr>
            <a:r>
              <a:rPr lang="en-GB" sz="1400" dirty="0"/>
              <a:t>Scotland’s current Commissioner is Bruce Adamson. New powers of investigation into rights issues will be commenced by Autumn 2017. Meanwhile 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prompt</a:t>
            </a:r>
          </a:p>
          <a:p>
            <a:r>
              <a:rPr lang="en-GB" sz="1400" b="1" i="1" dirty="0">
                <a:solidFill>
                  <a:schemeClr val="accent2"/>
                </a:solidFill>
              </a:rPr>
              <a:t>How are UNCRC rights formally embedded within Scottish Legislation?</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a:solidFill>
                  <a:schemeClr val="tx2"/>
                </a:solidFill>
                <a:latin typeface="+mj-lt"/>
              </a:rPr>
              <a:t>Article 4: </a:t>
            </a:r>
            <a:r>
              <a:rPr lang="en-GB" sz="1200" dirty="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a:solidFill>
                  <a:schemeClr val="bg1"/>
                </a:solidFill>
              </a:rPr>
              <a:t>Introducing children’s rights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a:t>Course contents</a:t>
            </a:r>
          </a:p>
          <a:p>
            <a:pPr>
              <a:spcAft>
                <a:spcPts val="300"/>
              </a:spcAft>
            </a:pPr>
            <a:r>
              <a:rPr lang="en-GB" sz="1200" b="1" dirty="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How 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2014</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3046</Words>
  <Application>Microsoft Office PowerPoint</Application>
  <PresentationFormat>On-screen Show (4:3)</PresentationFormat>
  <Paragraphs>338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Jamie Mitchell</cp:lastModifiedBy>
  <cp:revision>60</cp:revision>
  <cp:lastPrinted>2016-12-21T12:54:13Z</cp:lastPrinted>
  <dcterms:created xsi:type="dcterms:W3CDTF">2016-12-21T12:10:29Z</dcterms:created>
  <dcterms:modified xsi:type="dcterms:W3CDTF">2018-03-27T10:30:59Z</dcterms:modified>
</cp:coreProperties>
</file>