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0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c6c1ae4b25d4299177905f6564b986bc74c41ab7ba4284db2935b32c9e03e7f1::" providerId="AD" clId="Web-{19A91B97-72B9-ED09-4FA5-68438BB43D48}"/>
    <pc:docChg chg="modSld">
      <pc:chgData name="Guest User" userId="S::urn:spo:anon#c6c1ae4b25d4299177905f6564b986bc74c41ab7ba4284db2935b32c9e03e7f1::" providerId="AD" clId="Web-{19A91B97-72B9-ED09-4FA5-68438BB43D48}" dt="2021-09-13T13:24:54.206" v="24" actId="20577"/>
      <pc:docMkLst>
        <pc:docMk/>
      </pc:docMkLst>
      <pc:sldChg chg="modSp">
        <pc:chgData name="Guest User" userId="S::urn:spo:anon#c6c1ae4b25d4299177905f6564b986bc74c41ab7ba4284db2935b32c9e03e7f1::" providerId="AD" clId="Web-{19A91B97-72B9-ED09-4FA5-68438BB43D48}" dt="2021-09-13T13:24:25.715" v="12" actId="20577"/>
        <pc:sldMkLst>
          <pc:docMk/>
          <pc:sldMk cId="0" sldId="261"/>
        </pc:sldMkLst>
        <pc:spChg chg="mod">
          <ac:chgData name="Guest User" userId="S::urn:spo:anon#c6c1ae4b25d4299177905f6564b986bc74c41ab7ba4284db2935b32c9e03e7f1::" providerId="AD" clId="Web-{19A91B97-72B9-ED09-4FA5-68438BB43D48}" dt="2021-09-13T13:24:25.715" v="12" actId="20577"/>
          <ac:spMkLst>
            <pc:docMk/>
            <pc:sldMk cId="0" sldId="261"/>
            <ac:spMk id="109" creationId="{00000000-0000-0000-0000-000000000000}"/>
          </ac:spMkLst>
        </pc:spChg>
      </pc:sldChg>
      <pc:sldChg chg="modSp">
        <pc:chgData name="Guest User" userId="S::urn:spo:anon#c6c1ae4b25d4299177905f6564b986bc74c41ab7ba4284db2935b32c9e03e7f1::" providerId="AD" clId="Web-{19A91B97-72B9-ED09-4FA5-68438BB43D48}" dt="2021-09-13T13:24:54.206" v="24" actId="20577"/>
        <pc:sldMkLst>
          <pc:docMk/>
          <pc:sldMk cId="0" sldId="263"/>
        </pc:sldMkLst>
        <pc:spChg chg="mod">
          <ac:chgData name="Guest User" userId="S::urn:spo:anon#c6c1ae4b25d4299177905f6564b986bc74c41ab7ba4284db2935b32c9e03e7f1::" providerId="AD" clId="Web-{19A91B97-72B9-ED09-4FA5-68438BB43D48}" dt="2021-09-13T13:24:54.206" v="24" actId="20577"/>
          <ac:spMkLst>
            <pc:docMk/>
            <pc:sldMk cId="0" sldId="263"/>
            <ac:spMk id="127" creationId="{00000000-0000-0000-0000-000000000000}"/>
          </ac:spMkLst>
        </pc:spChg>
      </pc:sldChg>
    </pc:docChg>
  </pc:docChgLst>
  <pc:docChgLst>
    <pc:chgData name="Olivia Peacock" userId="d74d0ccf-9cdf-4a08-8814-570f7ec7151b" providerId="ADAL" clId="{88571D61-4A90-4FE8-ABEF-93A8EB83B319}"/>
    <pc:docChg chg="custSel modSld">
      <pc:chgData name="Olivia Peacock" userId="d74d0ccf-9cdf-4a08-8814-570f7ec7151b" providerId="ADAL" clId="{88571D61-4A90-4FE8-ABEF-93A8EB83B319}" dt="2021-09-13T14:32:17.460" v="9" actId="1076"/>
      <pc:docMkLst>
        <pc:docMk/>
      </pc:docMkLst>
      <pc:sldChg chg="addSp delSp modSp mod delAnim modAnim">
        <pc:chgData name="Olivia Peacock" userId="d74d0ccf-9cdf-4a08-8814-570f7ec7151b" providerId="ADAL" clId="{88571D61-4A90-4FE8-ABEF-93A8EB83B319}" dt="2021-09-13T14:32:17.460" v="9" actId="1076"/>
        <pc:sldMkLst>
          <pc:docMk/>
          <pc:sldMk cId="0" sldId="258"/>
        </pc:sldMkLst>
        <pc:spChg chg="del">
          <ac:chgData name="Olivia Peacock" userId="d74d0ccf-9cdf-4a08-8814-570f7ec7151b" providerId="ADAL" clId="{88571D61-4A90-4FE8-ABEF-93A8EB83B319}" dt="2021-09-13T13:30:06.586" v="4" actId="478"/>
          <ac:spMkLst>
            <pc:docMk/>
            <pc:sldMk cId="0" sldId="258"/>
            <ac:spMk id="87" creationId="{00000000-0000-0000-0000-000000000000}"/>
          </ac:spMkLst>
        </pc:spChg>
        <pc:spChg chg="del">
          <ac:chgData name="Olivia Peacock" userId="d74d0ccf-9cdf-4a08-8814-570f7ec7151b" providerId="ADAL" clId="{88571D61-4A90-4FE8-ABEF-93A8EB83B319}" dt="2021-09-13T13:28:59.036" v="0" actId="478"/>
          <ac:spMkLst>
            <pc:docMk/>
            <pc:sldMk cId="0" sldId="258"/>
            <ac:spMk id="88" creationId="{00000000-0000-0000-0000-000000000000}"/>
          </ac:spMkLst>
        </pc:spChg>
        <pc:picChg chg="add del mod">
          <ac:chgData name="Olivia Peacock" userId="d74d0ccf-9cdf-4a08-8814-570f7ec7151b" providerId="ADAL" clId="{88571D61-4A90-4FE8-ABEF-93A8EB83B319}" dt="2021-09-13T14:32:04.751" v="5" actId="478"/>
          <ac:picMkLst>
            <pc:docMk/>
            <pc:sldMk cId="0" sldId="258"/>
            <ac:picMk id="2" creationId="{86B504DD-E70B-47E1-853E-D947DCF21E1B}"/>
          </ac:picMkLst>
        </pc:picChg>
        <pc:picChg chg="add mod">
          <ac:chgData name="Olivia Peacock" userId="d74d0ccf-9cdf-4a08-8814-570f7ec7151b" providerId="ADAL" clId="{88571D61-4A90-4FE8-ABEF-93A8EB83B319}" dt="2021-09-13T14:32:17.460" v="9" actId="1076"/>
          <ac:picMkLst>
            <pc:docMk/>
            <pc:sldMk cId="0" sldId="258"/>
            <ac:picMk id="5" creationId="{CC0B3D06-C4DB-4EAD-B7DB-BAE9B6888AD3}"/>
          </ac:picMkLst>
        </pc:picChg>
      </pc:sldChg>
    </pc:docChg>
  </pc:docChgLst>
  <pc:docChgLst>
    <pc:chgData name="Olivia Peacock" userId="d74d0ccf-9cdf-4a08-8814-570f7ec7151b" providerId="ADAL" clId="{32F18615-EC79-4D30-9D18-278DB50F962F}"/>
    <pc:docChg chg="modSld">
      <pc:chgData name="Olivia Peacock" userId="d74d0ccf-9cdf-4a08-8814-570f7ec7151b" providerId="ADAL" clId="{32F18615-EC79-4D30-9D18-278DB50F962F}" dt="2021-09-15T11:21:53.174" v="1" actId="20577"/>
      <pc:docMkLst>
        <pc:docMk/>
      </pc:docMkLst>
      <pc:sldChg chg="modNotesTx">
        <pc:chgData name="Olivia Peacock" userId="d74d0ccf-9cdf-4a08-8814-570f7ec7151b" providerId="ADAL" clId="{32F18615-EC79-4D30-9D18-278DB50F962F}" dt="2021-09-15T11:21:53.174" v="1" actId="2057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1143000" y="685800"/>
            <a:ext cx="4572000" cy="3429000"/>
          </a:xfrm>
          <a:prstGeom prst="rect">
            <a:avLst/>
          </a:prstGeom>
        </p:spPr>
        <p:txBody>
          <a:bodyPr/>
          <a:lstStyle/>
          <a:p>
            <a:endParaRPr/>
          </a:p>
        </p:txBody>
      </p:sp>
      <p:sp>
        <p:nvSpPr>
          <p:cNvPr id="70" name="Shape 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003300" y="685800"/>
            <a:ext cx="4851400" cy="3429000"/>
          </a:xfrm>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pPr>
              <a:defRPr>
                <a:latin typeface="Arial"/>
                <a:ea typeface="Arial"/>
                <a:cs typeface="Arial"/>
                <a:sym typeface="Arial"/>
              </a:defRPr>
            </a:pPr>
            <a:r>
              <a:t>The DofE is a life-changing adventure which will help you develop the skills you need for your future life and work.   </a:t>
            </a:r>
          </a:p>
          <a:p>
            <a:pPr>
              <a:defRPr>
                <a:latin typeface="Arial"/>
                <a:ea typeface="Arial"/>
                <a:cs typeface="Arial"/>
                <a:sym typeface="Arial"/>
              </a:defRPr>
            </a:pPr>
            <a:endParaRPr/>
          </a:p>
          <a:p>
            <a:pPr>
              <a:defRPr>
                <a:latin typeface="Arial"/>
                <a:ea typeface="Arial"/>
                <a:cs typeface="Arial"/>
                <a:sym typeface="Arial"/>
              </a:defRPr>
            </a:pPr>
            <a:r>
              <a:t>The DofE gives you the chance to discover just how much you’re capable of. </a:t>
            </a:r>
          </a:p>
          <a:p>
            <a:pPr>
              <a:defRPr>
                <a:latin typeface="Arial"/>
                <a:ea typeface="Arial"/>
                <a:cs typeface="Arial"/>
                <a:sym typeface="Arial"/>
              </a:defRPr>
            </a:pPr>
            <a:endParaRPr/>
          </a:p>
          <a:p>
            <a:pPr>
              <a:defRPr>
                <a:latin typeface="Arial"/>
                <a:ea typeface="Arial"/>
                <a:cs typeface="Arial"/>
                <a:sym typeface="Arial"/>
              </a:defRPr>
            </a:pPr>
            <a:r>
              <a:t>It’s a great way to meet new people, try new things, do what you love and make a difference in your community. </a:t>
            </a:r>
          </a:p>
          <a:p>
            <a:pPr>
              <a:defRPr b="1">
                <a:latin typeface="Arial"/>
                <a:ea typeface="Arial"/>
                <a:cs typeface="Arial"/>
                <a:sym typeface="Arial"/>
              </a:defRPr>
            </a:pPr>
            <a:endParaRPr/>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1003300" y="685800"/>
            <a:ext cx="4851400" cy="3429000"/>
          </a:xfrm>
          <a:prstGeom prst="rect">
            <a:avLst/>
          </a:prstGeom>
        </p:spPr>
        <p:txBody>
          <a:bodyPr/>
          <a:lstStyle/>
          <a:p>
            <a:endParaRPr/>
          </a:p>
        </p:txBody>
      </p:sp>
      <p:sp>
        <p:nvSpPr>
          <p:cNvPr id="90" name="Shape 90"/>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The following film provides an overview of the Duke of Edinburgh's Award.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003300" y="685800"/>
            <a:ext cx="48514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Silver DofE Award, you will need to complete four sections – Volunteering, Physical, Skills and Expedition.​</a:t>
            </a:r>
          </a:p>
          <a:p>
            <a:pPr>
              <a:defRPr>
                <a:latin typeface="Arial"/>
                <a:ea typeface="Arial"/>
                <a:cs typeface="Arial"/>
                <a:sym typeface="Arial"/>
              </a:defRPr>
            </a:pPr>
            <a:endParaRPr/>
          </a:p>
          <a:p>
            <a:pPr>
              <a:defRPr>
                <a:latin typeface="Arial"/>
                <a:ea typeface="Arial"/>
                <a:cs typeface="Arial"/>
                <a:sym typeface="Arial"/>
              </a:defRPr>
            </a:pPr>
            <a:r>
              <a:t>​Activities for each section take a minimum of one hour a week, so they can easily fit in around your studies and other interests.​</a:t>
            </a:r>
          </a:p>
          <a:p>
            <a:pPr>
              <a:defRPr>
                <a:latin typeface="Arial"/>
                <a:ea typeface="Arial"/>
                <a:cs typeface="Arial"/>
                <a:sym typeface="Arial"/>
              </a:defRPr>
            </a:pPr>
            <a:endParaRPr/>
          </a:p>
          <a:p>
            <a:pPr>
              <a:defRPr>
                <a:latin typeface="Arial"/>
                <a:ea typeface="Arial"/>
                <a:cs typeface="Arial"/>
                <a:sym typeface="Arial"/>
              </a:defRPr>
            </a:pPr>
            <a:r>
              <a:t>​You will need to spend at least 3 months completing each of the Volunteering, Physical and Skills sections. You will also need to decide which two of these you would like to do for six months.​</a:t>
            </a:r>
          </a:p>
          <a:p>
            <a:pPr>
              <a:defRPr>
                <a:latin typeface="Arial"/>
                <a:ea typeface="Arial"/>
                <a:cs typeface="Arial"/>
                <a:sym typeface="Arial"/>
              </a:defRPr>
            </a:pPr>
            <a:endParaRPr/>
          </a:p>
          <a:p>
            <a:pPr>
              <a:defRPr>
                <a:latin typeface="Arial"/>
                <a:ea typeface="Arial"/>
                <a:cs typeface="Arial"/>
                <a:sym typeface="Arial"/>
              </a:defRPr>
            </a:pPr>
            <a:r>
              <a:t>​If you have not already completed your Bronze Award, you must do a further 6 months in the Volunteering, Physical or Skills sections.​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t>
            </a:r>
          </a:p>
          <a:p>
            <a:pPr>
              <a:defRPr>
                <a:latin typeface="Arial"/>
                <a:ea typeface="Arial"/>
                <a:cs typeface="Arial"/>
                <a:sym typeface="Arial"/>
              </a:defRPr>
            </a:pPr>
            <a:endParaRPr/>
          </a:p>
          <a:p>
            <a:pPr>
              <a:defRPr>
                <a:latin typeface="Arial"/>
                <a:ea typeface="Arial"/>
                <a:cs typeface="Arial"/>
                <a:sym typeface="Arial"/>
              </a:defRPr>
            </a:pPr>
            <a:r>
              <a:t>You should ask somebody who has a good understanding of the activity you have chosen to write a report describing what you have done. </a:t>
            </a:r>
          </a:p>
          <a:p>
            <a:pPr>
              <a:defRPr>
                <a:latin typeface="Arial"/>
                <a:ea typeface="Arial"/>
                <a:cs typeface="Arial"/>
                <a:sym typeface="Arial"/>
              </a:defRPr>
            </a:pPr>
            <a:endParaRPr/>
          </a:p>
          <a:p>
            <a:pPr>
              <a:defRPr>
                <a:latin typeface="Arial"/>
                <a:ea typeface="Arial"/>
                <a:cs typeface="Arial"/>
                <a:sym typeface="Arial"/>
              </a:defRPr>
            </a:pPr>
            <a:r>
              <a:t>​I will now describe each section of the award in more detail.​</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003300" y="685800"/>
            <a:ext cx="48514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a:latin typeface="Arial"/>
                <a:ea typeface="Arial"/>
                <a:cs typeface="Arial"/>
                <a:sym typeface="Arial"/>
              </a:defRPr>
            </a:pPr>
            <a:r>
              <a:t>As part of your Silver DofE Award, you will need to donate some of your time to volunteering. </a:t>
            </a:r>
          </a:p>
          <a:p>
            <a:pPr>
              <a:defRPr>
                <a:latin typeface="Arial"/>
                <a:ea typeface="Arial"/>
                <a:cs typeface="Arial"/>
                <a:sym typeface="Arial"/>
              </a:defRPr>
            </a:pPr>
            <a:endParaRPr/>
          </a:p>
          <a:p>
            <a:pPr>
              <a:defRPr>
                <a:latin typeface="Arial"/>
                <a:ea typeface="Arial"/>
                <a:cs typeface="Arial"/>
                <a:sym typeface="Arial"/>
              </a:defRPr>
            </a:pPr>
            <a:r>
              <a:t>Volunteering is a chance to help other people, and to make a difference to the causes you feel most passionate about. </a:t>
            </a:r>
          </a:p>
          <a:p>
            <a:pPr>
              <a:defRPr>
                <a:latin typeface="Arial"/>
                <a:ea typeface="Arial"/>
                <a:cs typeface="Arial"/>
                <a:sym typeface="Arial"/>
              </a:defRPr>
            </a:pPr>
            <a:endParaRPr/>
          </a:p>
          <a:p>
            <a:pPr>
              <a:defRPr>
                <a:latin typeface="Arial"/>
                <a:ea typeface="Arial"/>
                <a:cs typeface="Arial"/>
                <a:sym typeface="Arial"/>
              </a:defRPr>
            </a:pPr>
            <a:r>
              <a:t>As well as changing things for the better, lots of young people find that volunteering is a great way to increase their confidence and gain new skills. </a:t>
            </a:r>
          </a:p>
          <a:p>
            <a:pPr>
              <a:defRPr>
                <a:latin typeface="Arial"/>
                <a:ea typeface="Arial"/>
                <a:cs typeface="Arial"/>
                <a:sym typeface="Arial"/>
              </a:defRPr>
            </a:pPr>
            <a:endParaRPr/>
          </a:p>
          <a:p>
            <a:pPr>
              <a:defRPr>
                <a:latin typeface="Arial"/>
                <a:ea typeface="Arial"/>
                <a:cs typeface="Arial"/>
                <a:sym typeface="Arial"/>
              </a:defRPr>
            </a:pPr>
            <a:r>
              <a:t>Examples of volunteering could be coaching a local football team, collecting items for a foodbank or campaigning for change on issues you feel passionate about</a:t>
            </a:r>
            <a:r>
              <a:rPr b="1"/>
              <a:t> </a:t>
            </a:r>
          </a:p>
          <a:p>
            <a:pPr>
              <a:defRPr>
                <a:latin typeface="Arial"/>
                <a:ea typeface="Arial"/>
                <a:cs typeface="Arial"/>
                <a:sym typeface="Arial"/>
              </a:defRPr>
            </a:pPr>
            <a:endParaRPr b="1"/>
          </a:p>
          <a:p>
            <a:pPr>
              <a:defRPr b="1">
                <a:latin typeface="Arial"/>
                <a:ea typeface="Arial"/>
                <a:cs typeface="Arial"/>
                <a:sym typeface="Arial"/>
              </a:defRPr>
            </a:pPr>
            <a:r>
              <a:t>Presenter: Feel free to include a broad range of examples here and to talk about what previous participants have done.</a:t>
            </a:r>
          </a:p>
          <a:p>
            <a:pPr>
              <a:defRPr>
                <a:latin typeface="Arial"/>
                <a:ea typeface="Arial"/>
                <a:cs typeface="Arial"/>
                <a:sym typeface="Arial"/>
              </a:defRPr>
            </a:pPr>
            <a:endParaRPr/>
          </a:p>
          <a:p>
            <a:pPr>
              <a:defRPr>
                <a:latin typeface="Arial"/>
                <a:ea typeface="Arial"/>
                <a:cs typeface="Arial"/>
                <a:sym typeface="Arial"/>
              </a:defRPr>
            </a:pPr>
            <a:r>
              <a:t>You can choose to volunteer in any area you would like – the only rule is that you must not be doing a job that companies would normally pay somebody for. </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003300" y="685800"/>
            <a:ext cx="4851400" cy="3429000"/>
          </a:xfrm>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a:defRPr>
                <a:latin typeface="Arial"/>
                <a:ea typeface="Arial"/>
                <a:cs typeface="Arial"/>
                <a:sym typeface="Arial"/>
              </a:defRPr>
            </a:pPr>
            <a:r>
              <a:t>To complete the Physical section of your Silver Award, you will have the opportunity to take part in regular physical activity.  ​</a:t>
            </a:r>
          </a:p>
          <a:p>
            <a:pPr>
              <a:defRPr>
                <a:latin typeface="Arial"/>
                <a:ea typeface="Arial"/>
                <a:cs typeface="Arial"/>
                <a:sym typeface="Arial"/>
              </a:defRPr>
            </a:pPr>
            <a:endParaRPr/>
          </a:p>
          <a:p>
            <a:pPr>
              <a:defRPr>
                <a:latin typeface="Arial"/>
                <a:ea typeface="Arial"/>
                <a:cs typeface="Arial"/>
                <a:sym typeface="Arial"/>
              </a:defRPr>
            </a:pPr>
            <a:r>
              <a:t>​Becoming more active can be a huge amount of fun, and it can also help you feel happier and healthier.​</a:t>
            </a:r>
          </a:p>
          <a:p>
            <a:pPr>
              <a:defRPr>
                <a:latin typeface="Arial"/>
                <a:ea typeface="Arial"/>
                <a:cs typeface="Arial"/>
                <a:sym typeface="Arial"/>
              </a:defRPr>
            </a:pPr>
            <a:endParaRPr/>
          </a:p>
          <a:p>
            <a:pPr>
              <a:defRPr>
                <a:latin typeface="Arial"/>
                <a:ea typeface="Arial"/>
                <a:cs typeface="Arial"/>
                <a:sym typeface="Arial"/>
              </a:defRPr>
            </a:pPr>
            <a:r>
              <a:t>​Almost any dance, sport or fitness activity can count — it’s completely up to you which activities you choose.​</a:t>
            </a:r>
          </a:p>
          <a:p>
            <a:pPr>
              <a:defRPr>
                <a:latin typeface="Arial"/>
                <a:ea typeface="Arial"/>
                <a:cs typeface="Arial"/>
                <a:sym typeface="Arial"/>
              </a:defRPr>
            </a:pPr>
            <a:endParaRPr/>
          </a:p>
          <a:p>
            <a:pPr>
              <a:defRPr>
                <a:latin typeface="Arial"/>
                <a:ea typeface="Arial"/>
                <a:cs typeface="Arial"/>
                <a:sym typeface="Arial"/>
              </a:defRPr>
            </a:pPr>
            <a:r>
              <a:t>​You may decide to join a team or to do something on your own. </a:t>
            </a:r>
          </a:p>
          <a:p>
            <a:pPr>
              <a:defRPr>
                <a:latin typeface="Arial"/>
                <a:ea typeface="Arial"/>
                <a:cs typeface="Arial"/>
                <a:sym typeface="Arial"/>
              </a:defRPr>
            </a:pPr>
            <a:endParaRPr/>
          </a:p>
          <a:p>
            <a:pPr>
              <a:defRPr>
                <a:latin typeface="Arial"/>
                <a:ea typeface="Arial"/>
                <a:cs typeface="Arial"/>
                <a:sym typeface="Arial"/>
              </a:defRPr>
            </a:pPr>
            <a:r>
              <a:t>​You may like to try something completely different, or to concentrate and improve on an activity you already do.​</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003300" y="685800"/>
            <a:ext cx="48514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 </a:t>
            </a:r>
          </a:p>
          <a:p>
            <a:pPr>
              <a:defRPr>
                <a:latin typeface="Arial"/>
                <a:ea typeface="Arial"/>
                <a:cs typeface="Arial"/>
                <a:sym typeface="Arial"/>
              </a:defRPr>
            </a:pPr>
            <a:endParaRPr dirty="0"/>
          </a:p>
          <a:p>
            <a:pPr>
              <a:defRPr>
                <a:latin typeface="Arial"/>
                <a:ea typeface="Arial"/>
                <a:cs typeface="Arial"/>
                <a:sym typeface="Arial"/>
              </a:defRPr>
            </a:pPr>
            <a:r>
              <a:rPr dirty="0"/>
              <a:t>You can decide whether you will try to get better at something you already feel passionate about, or learn to do something new. </a:t>
            </a:r>
          </a:p>
          <a:p>
            <a:pPr>
              <a:defRPr>
                <a:latin typeface="Arial"/>
                <a:ea typeface="Arial"/>
                <a:cs typeface="Arial"/>
                <a:sym typeface="Arial"/>
              </a:defRPr>
            </a:pPr>
            <a:endParaRPr dirty="0"/>
          </a:p>
          <a:p>
            <a:pPr>
              <a:defRPr>
                <a:latin typeface="Arial"/>
                <a:ea typeface="Arial"/>
                <a:cs typeface="Arial"/>
                <a:sym typeface="Arial"/>
              </a:defRPr>
            </a:pPr>
            <a:r>
              <a:rPr dirty="0"/>
              <a:t>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b="1">
                <a:latin typeface="Arial"/>
                <a:ea typeface="Arial"/>
                <a:cs typeface="Arial"/>
                <a:sym typeface="Arial"/>
              </a:defRPr>
            </a:pPr>
            <a:r>
              <a:rPr dirty="0"/>
              <a:t>Presenter: Please add in your own examples here.</a:t>
            </a:r>
          </a:p>
          <a:p>
            <a:pPr>
              <a:defRPr>
                <a:latin typeface="Arial"/>
                <a:ea typeface="Arial"/>
                <a:cs typeface="Arial"/>
                <a:sym typeface="Arial"/>
              </a:defRPr>
            </a:pP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003300" y="685800"/>
            <a:ext cx="48514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Silver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three days and two nights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003300" y="685800"/>
            <a:ext cx="48514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1003300" y="685800"/>
            <a:ext cx="48514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pPr>
              <a:defRPr b="1">
                <a:latin typeface="Arial"/>
                <a:ea typeface="Arial"/>
                <a:cs typeface="Arial"/>
                <a:sym typeface="Arial"/>
              </a:defRPr>
            </a:pPr>
            <a:r>
              <a:t>Presenter: Please customise this slide with the contact details of your DofE leader/administrator.</a:t>
            </a:r>
          </a:p>
          <a:p>
            <a:pPr>
              <a:defRPr>
                <a:latin typeface="Arial"/>
                <a:ea typeface="Arial"/>
                <a:cs typeface="Arial"/>
                <a:sym typeface="Arial"/>
              </a:defRPr>
            </a:pPr>
            <a:endParaRPr/>
          </a:p>
          <a:p>
            <a:pPr>
              <a:defRPr>
                <a:latin typeface="Arial"/>
                <a:ea typeface="Arial"/>
                <a:cs typeface="Arial"/>
                <a:sym typeface="Arial"/>
              </a:defRPr>
            </a:pPr>
            <a:r>
              <a:t>​Explain the next steps.</a:t>
            </a:r>
          </a:p>
          <a:p>
            <a:pPr>
              <a:defRPr>
                <a:latin typeface="Arial"/>
                <a:ea typeface="Arial"/>
                <a:cs typeface="Arial"/>
                <a:sym typeface="Arial"/>
              </a:defRPr>
            </a:pPr>
            <a:endParaRPr/>
          </a:p>
          <a:p>
            <a:pPr>
              <a:defRPr>
                <a:latin typeface="Arial"/>
                <a:ea typeface="Arial"/>
                <a:cs typeface="Arial"/>
                <a:sym typeface="Arial"/>
              </a:defRPr>
            </a:pPr>
            <a:r>
              <a:t>Outline your organisation’s process for signing up to DofE.​</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2"/>
          </a:xfrm>
          <a:prstGeom prst="rect">
            <a:avLst/>
          </a:prstGeom>
        </p:spPr>
        <p:txBody>
          <a:bodyPr/>
          <a:lstStyle/>
          <a:p>
            <a:r>
              <a:t>Click to add title</a:t>
            </a:r>
          </a:p>
        </p:txBody>
      </p:sp>
      <p:sp>
        <p:nvSpPr>
          <p:cNvPr id="12" name="Shape 12"/>
          <p:cNvSpPr>
            <a:spLocks noGrp="1"/>
          </p:cNvSpPr>
          <p:nvPr>
            <p:ph type="body" sz="quarter" idx="1"/>
          </p:nvPr>
        </p:nvSpPr>
        <p:spPr>
          <a:xfrm>
            <a:off x="1604010" y="4235196"/>
            <a:ext cx="7485382" cy="1890716"/>
          </a:xfrm>
          <a:prstGeom prst="rect">
            <a:avLst/>
          </a:prstGeom>
        </p:spPr>
        <p:txBody>
          <a:bodyPr/>
          <a:lstStyle/>
          <a:p>
            <a:r>
              <a:t>Click to add subtitle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add title</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Click to add text</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Click to add title</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Click to add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add title</a:t>
            </a:r>
          </a:p>
        </p:txBody>
      </p:sp>
      <p:sp>
        <p:nvSpPr>
          <p:cNvPr id="39" name="Shape 39"/>
          <p:cNvSpPr>
            <a:spLocks noGrp="1"/>
          </p:cNvSpPr>
          <p:nvPr>
            <p:ph type="body" sz="half" idx="1"/>
          </p:nvPr>
        </p:nvSpPr>
        <p:spPr>
          <a:prstGeom prst="rect">
            <a:avLst/>
          </a:prstGeom>
        </p:spPr>
        <p:txBody>
          <a:bodyPr/>
          <a:lstStyle/>
          <a:p>
            <a:r>
              <a:t>Object</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4" y="10"/>
            <a:ext cx="10692011" cy="7559996"/>
          </a:xfrm>
          <a:prstGeom prst="rect">
            <a:avLst/>
          </a:pr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Click to add title</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Click to add title</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Object</a:t>
            </a:r>
          </a:p>
        </p:txBody>
      </p:sp>
      <p:sp>
        <p:nvSpPr>
          <p:cNvPr id="4" name="Shape 4"/>
          <p:cNvSpPr>
            <a:spLocks noGrp="1"/>
          </p:cNvSpPr>
          <p:nvPr>
            <p:ph type="sldNum" sz="quarter" idx="2"/>
          </p:nvPr>
        </p:nvSpPr>
        <p:spPr>
          <a:xfrm>
            <a:off x="9891756"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yN7wTcxK408?feature=oembed"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1" y="11"/>
            <a:ext cx="10691992"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3" name="Shape 73"/>
          <p:cNvSpPr/>
          <p:nvPr/>
        </p:nvSpPr>
        <p:spPr>
          <a:xfrm>
            <a:off x="253301"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4" name="Shape 74"/>
          <p:cNvSpPr/>
          <p:nvPr/>
        </p:nvSpPr>
        <p:spPr>
          <a:xfrm>
            <a:off x="15952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458423" y="2342799"/>
            <a:ext cx="9649106" cy="4588803"/>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46" name="Shape 146"/>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7" name="Shape 147"/>
          <p:cNvSpPr>
            <a:spLocks noGrp="1"/>
          </p:cNvSpPr>
          <p:nvPr>
            <p:ph type="title"/>
          </p:nvPr>
        </p:nvSpPr>
        <p:spPr>
          <a:xfrm>
            <a:off x="444500" y="278706"/>
            <a:ext cx="4361180" cy="756927"/>
          </a:xfrm>
          <a:prstGeom prst="rect">
            <a:avLst/>
          </a:prstGeom>
        </p:spPr>
        <p:txBody>
          <a:bodyPr/>
          <a:lstStyle/>
          <a:p>
            <a:pPr indent="12700">
              <a:spcBef>
                <a:spcPts val="100"/>
              </a:spcBef>
            </a:pPr>
            <a:r>
              <a:t>Getting</a:t>
            </a:r>
            <a:r>
              <a:rPr spc="-100"/>
              <a:t> started</a:t>
            </a:r>
          </a:p>
        </p:txBody>
      </p:sp>
      <p:sp>
        <p:nvSpPr>
          <p:cNvPr id="148" name="Shape 148"/>
          <p:cNvSpPr>
            <a:spLocks noGrp="1"/>
          </p:cNvSpPr>
          <p:nvPr>
            <p:ph type="body" sz="quarter" idx="1"/>
          </p:nvPr>
        </p:nvSpPr>
        <p:spPr>
          <a:xfrm>
            <a:off x="444500" y="1522191"/>
            <a:ext cx="4749800" cy="2311401"/>
          </a:xfrm>
          <a:prstGeom prst="rect">
            <a:avLst/>
          </a:prstGeom>
        </p:spPr>
        <p:txBody>
          <a:bodyPr/>
          <a:lstStyle/>
          <a:p>
            <a:pPr marR="5080" indent="12700">
              <a:spcBef>
                <a:spcPts val="100"/>
              </a:spcBef>
              <a:defRPr spc="-100">
                <a:solidFill>
                  <a:srgbClr val="FFFFFF"/>
                </a:solidFill>
              </a:defRPr>
            </a:pPr>
            <a:r>
              <a:t>Are you ready </a:t>
            </a:r>
            <a:r>
              <a:rPr>
                <a:solidFill>
                  <a:srgbClr val="000000"/>
                </a:solidFill>
              </a:rPr>
              <a:t>to start  an adventure you’ll  </a:t>
            </a:r>
            <a:r>
              <a:rPr spc="0">
                <a:solidFill>
                  <a:srgbClr val="000000"/>
                </a:solidFill>
              </a:rPr>
              <a:t>never</a:t>
            </a:r>
            <a:r>
              <a:rPr>
                <a:solidFill>
                  <a:srgbClr val="000000"/>
                </a:solidFill>
              </a:rPr>
              <a:t> forget?</a:t>
            </a:r>
          </a:p>
          <a:p>
            <a:pPr indent="12700">
              <a:spcBef>
                <a:spcPts val="2100"/>
              </a:spcBef>
              <a:defRPr sz="2400" spc="-100"/>
            </a:pPr>
            <a:r>
              <a:t>To </a:t>
            </a:r>
            <a:r>
              <a:rPr spc="0"/>
              <a:t>get </a:t>
            </a:r>
            <a:r>
              <a:t>started </a:t>
            </a:r>
            <a:r>
              <a:rPr spc="0"/>
              <a:t>with </a:t>
            </a:r>
            <a:r>
              <a:t>your</a:t>
            </a:r>
            <a:r>
              <a:rPr spc="0"/>
              <a:t> </a:t>
            </a:r>
            <a:r>
              <a:t>DofE,</a:t>
            </a:r>
          </a:p>
        </p:txBody>
      </p:sp>
      <p:sp>
        <p:nvSpPr>
          <p:cNvPr id="149" name="Shape 149"/>
          <p:cNvSpPr/>
          <p:nvPr/>
        </p:nvSpPr>
        <p:spPr>
          <a:xfrm>
            <a:off x="444496" y="3808190"/>
            <a:ext cx="3531877" cy="3456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spcBef>
                <a:spcPts val="100"/>
              </a:spcBef>
              <a:defRPr sz="2400" b="1" spc="-5">
                <a:latin typeface="Arial"/>
                <a:ea typeface="Arial"/>
                <a:cs typeface="Arial"/>
                <a:sym typeface="Arial"/>
              </a:defRPr>
            </a:pPr>
            <a:r>
              <a:t>speak </a:t>
            </a:r>
            <a:r>
              <a:rPr spc="0"/>
              <a:t>to &lt;Insert</a:t>
            </a:r>
            <a:r>
              <a:rPr spc="-90"/>
              <a:t> </a:t>
            </a:r>
            <a:r>
              <a:t>Name&gt;.</a:t>
            </a:r>
          </a:p>
        </p:txBody>
      </p:sp>
      <p:sp>
        <p:nvSpPr>
          <p:cNvPr id="150" name="Shape 150"/>
          <p:cNvSpPr/>
          <p:nvPr/>
        </p:nvSpPr>
        <p:spPr>
          <a:xfrm>
            <a:off x="7251000" y="4103489"/>
            <a:ext cx="1663066" cy="5148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spcBef>
                <a:spcPts val="900"/>
              </a:spcBef>
              <a:defRPr sz="1600" b="1">
                <a:latin typeface="Arial"/>
                <a:ea typeface="Arial"/>
                <a:cs typeface="Arial"/>
                <a:sym typeface="Arial"/>
              </a:defRPr>
            </a:pPr>
            <a:r>
              <a:t>&lt;INSERT</a:t>
            </a:r>
            <a:r>
              <a:rPr spc="-80"/>
              <a:t> </a:t>
            </a:r>
            <a:r>
              <a:rPr spc="-5"/>
              <a:t>NAME&gt;</a:t>
            </a:r>
          </a:p>
          <a:p>
            <a:pPr indent="12700">
              <a:spcBef>
                <a:spcPts val="700"/>
              </a:spcBef>
              <a:defRPr sz="1400" b="1">
                <a:latin typeface="Arial"/>
                <a:ea typeface="Arial"/>
                <a:cs typeface="Arial"/>
                <a:sym typeface="Arial"/>
              </a:defRPr>
            </a:pPr>
            <a:r>
              <a:t>&lt;Job</a:t>
            </a:r>
            <a:r>
              <a:rPr spc="-15"/>
              <a:t> </a:t>
            </a:r>
            <a:r>
              <a:t>title&gt;</a:t>
            </a:r>
          </a:p>
        </p:txBody>
      </p:sp>
      <p:sp>
        <p:nvSpPr>
          <p:cNvPr id="151" name="Shape 151"/>
          <p:cNvSpPr/>
          <p:nvPr/>
        </p:nvSpPr>
        <p:spPr>
          <a:xfrm>
            <a:off x="7202661" y="4835788"/>
            <a:ext cx="3045464" cy="20642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13970" indent="60960">
              <a:spcBef>
                <a:spcPts val="100"/>
              </a:spcBef>
              <a:defRPr sz="1100" b="1">
                <a:latin typeface="Arial"/>
                <a:ea typeface="Arial"/>
                <a:cs typeface="Arial"/>
                <a:sym typeface="Arial"/>
              </a:defRPr>
            </a:pPr>
            <a:r>
              <a:rPr dirty="0"/>
              <a:t>In this bit goes </a:t>
            </a:r>
            <a:r>
              <a:rPr spc="-4" dirty="0"/>
              <a:t>some </a:t>
            </a:r>
            <a:r>
              <a:rPr dirty="0"/>
              <a:t>words </a:t>
            </a:r>
            <a:r>
              <a:rPr spc="-4" dirty="0"/>
              <a:t>you’ve </a:t>
            </a:r>
            <a:r>
              <a:rPr dirty="0"/>
              <a:t>written  </a:t>
            </a:r>
            <a:r>
              <a:rPr spc="-4" dirty="0"/>
              <a:t>about yourself. Be </a:t>
            </a:r>
            <a:r>
              <a:rPr dirty="0"/>
              <a:t>positive </a:t>
            </a:r>
            <a:r>
              <a:rPr spc="-4" dirty="0"/>
              <a:t>and </a:t>
            </a:r>
            <a:r>
              <a:rPr dirty="0"/>
              <a:t>tell us who  </a:t>
            </a:r>
            <a:r>
              <a:rPr spc="-4" dirty="0"/>
              <a:t>you are? </a:t>
            </a:r>
            <a:r>
              <a:rPr dirty="0"/>
              <a:t>What </a:t>
            </a:r>
            <a:r>
              <a:rPr spc="-4" dirty="0"/>
              <a:t>you’ve </a:t>
            </a:r>
            <a:r>
              <a:rPr dirty="0"/>
              <a:t>done... though don’t  tell us </a:t>
            </a:r>
            <a:r>
              <a:rPr spc="-4" dirty="0"/>
              <a:t>your </a:t>
            </a:r>
            <a:r>
              <a:rPr dirty="0"/>
              <a:t>A Level </a:t>
            </a:r>
            <a:r>
              <a:rPr spc="-4" dirty="0"/>
              <a:t>results, </a:t>
            </a:r>
            <a:r>
              <a:rPr spc="-9" dirty="0"/>
              <a:t>there’s </a:t>
            </a:r>
            <a:r>
              <a:rPr dirty="0"/>
              <a:t>plenty of other forms for that. </a:t>
            </a:r>
            <a:r>
              <a:rPr spc="-4" dirty="0"/>
              <a:t>And </a:t>
            </a:r>
            <a:r>
              <a:rPr dirty="0"/>
              <a:t>what </a:t>
            </a:r>
            <a:r>
              <a:rPr spc="-4" dirty="0"/>
              <a:t>excites  you about </a:t>
            </a:r>
            <a:r>
              <a:rPr dirty="0"/>
              <a:t>the </a:t>
            </a:r>
            <a:r>
              <a:rPr spc="-4" dirty="0"/>
              <a:t>DofE. </a:t>
            </a:r>
            <a:r>
              <a:rPr spc="-30" dirty="0"/>
              <a:t>You </a:t>
            </a:r>
            <a:r>
              <a:rPr spc="-4" dirty="0"/>
              <a:t>can </a:t>
            </a:r>
            <a:r>
              <a:rPr dirty="0"/>
              <a:t>go on for quite a bit... well, </a:t>
            </a:r>
            <a:r>
              <a:rPr spc="-4" dirty="0"/>
              <a:t>as </a:t>
            </a:r>
            <a:r>
              <a:rPr dirty="0"/>
              <a:t>long </a:t>
            </a:r>
            <a:r>
              <a:rPr spc="-4" dirty="0"/>
              <a:t>as </a:t>
            </a:r>
            <a:r>
              <a:rPr dirty="0"/>
              <a:t>it </a:t>
            </a:r>
            <a:r>
              <a:rPr spc="-4" dirty="0"/>
              <a:t>ﬁlls </a:t>
            </a:r>
            <a:r>
              <a:rPr dirty="0"/>
              <a:t>this box </a:t>
            </a:r>
            <a:r>
              <a:rPr spc="-4" dirty="0"/>
              <a:t>and </a:t>
            </a:r>
            <a:r>
              <a:rPr dirty="0"/>
              <a:t>then </a:t>
            </a:r>
            <a:r>
              <a:rPr spc="-4" dirty="0"/>
              <a:t>suddenly your </a:t>
            </a:r>
            <a:r>
              <a:rPr dirty="0"/>
              <a:t>words will get </a:t>
            </a:r>
            <a:r>
              <a:rPr spc="-4" dirty="0"/>
              <a:t>cut </a:t>
            </a:r>
            <a:r>
              <a:rPr dirty="0"/>
              <a:t>off, </a:t>
            </a:r>
            <a:r>
              <a:rPr spc="-4" dirty="0"/>
              <a:t>even </a:t>
            </a:r>
            <a:r>
              <a:rPr dirty="0"/>
              <a:t>if </a:t>
            </a:r>
            <a:r>
              <a:rPr spc="-4" dirty="0"/>
              <a:t>you’re </a:t>
            </a:r>
            <a:r>
              <a:rPr dirty="0"/>
              <a:t>in the </a:t>
            </a:r>
            <a:r>
              <a:rPr spc="-4" dirty="0"/>
              <a:t>middle</a:t>
            </a:r>
            <a:r>
              <a:rPr spc="-35" dirty="0"/>
              <a:t> </a:t>
            </a:r>
            <a:r>
              <a:rPr dirty="0"/>
              <a:t>of</a:t>
            </a:r>
          </a:p>
          <a:p>
            <a:pPr>
              <a:defRPr sz="1300">
                <a:latin typeface="Times New Roman"/>
                <a:ea typeface="Times New Roman"/>
                <a:cs typeface="Times New Roman"/>
                <a:sym typeface="Times New Roman"/>
              </a:defRPr>
            </a:pPr>
            <a:endParaRPr dirty="0"/>
          </a:p>
          <a:p>
            <a:pPr marR="5080" indent="1236980">
              <a:spcBef>
                <a:spcPts val="700"/>
              </a:spcBef>
              <a:defRPr sz="1400" b="1">
                <a:latin typeface="Arial"/>
                <a:ea typeface="Arial"/>
                <a:cs typeface="Arial"/>
                <a:sym typeface="Arial"/>
              </a:defRPr>
            </a:pPr>
            <a:r>
              <a:rPr dirty="0"/>
              <a:t>The </a:t>
            </a:r>
            <a:r>
              <a:rPr spc="-5" dirty="0"/>
              <a:t>DofE </a:t>
            </a:r>
            <a:r>
              <a:rPr dirty="0"/>
              <a:t>is a</a:t>
            </a:r>
            <a:r>
              <a:rPr spc="-75" dirty="0"/>
              <a:t> </a:t>
            </a:r>
            <a:r>
              <a:rPr spc="-20" dirty="0"/>
              <a:t>charity.  </a:t>
            </a:r>
            <a:r>
              <a:rPr spc="-10" dirty="0"/>
              <a:t>Visit </a:t>
            </a:r>
            <a:r>
              <a:rPr spc="-5" dirty="0"/>
              <a:t>DofE.org </a:t>
            </a:r>
            <a:r>
              <a:rPr dirty="0"/>
              <a:t>for </a:t>
            </a:r>
            <a:r>
              <a:rPr spc="-5" dirty="0"/>
              <a:t>more</a:t>
            </a:r>
            <a:r>
              <a:rPr spc="-65" dirty="0"/>
              <a:t> </a:t>
            </a:r>
            <a:r>
              <a:rPr dirty="0"/>
              <a:t>information.</a:t>
            </a:r>
          </a:p>
        </p:txBody>
      </p:sp>
      <p:sp>
        <p:nvSpPr>
          <p:cNvPr id="152" name="Shape 152"/>
          <p:cNvSpPr/>
          <p:nvPr/>
        </p:nvSpPr>
        <p:spPr>
          <a:xfrm>
            <a:off x="5523798" y="457210"/>
            <a:ext cx="4711006" cy="346564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834698" y="10"/>
            <a:ext cx="6857305"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8" name="Shape 78"/>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79" name="Shape 79"/>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a:spLocks noGrp="1"/>
          </p:cNvSpPr>
          <p:nvPr>
            <p:ph type="title"/>
          </p:nvPr>
        </p:nvSpPr>
        <p:spPr>
          <a:xfrm>
            <a:off x="444497" y="278706"/>
            <a:ext cx="4869821" cy="756927"/>
          </a:xfrm>
          <a:prstGeom prst="rect">
            <a:avLst/>
          </a:prstGeom>
        </p:spPr>
        <p:txBody>
          <a:bodyPr/>
          <a:lstStyle/>
          <a:p>
            <a:pPr indent="12700">
              <a:spcBef>
                <a:spcPts val="100"/>
              </a:spcBef>
              <a:defRPr sz="4300"/>
            </a:pPr>
            <a:r>
              <a:t>What is </a:t>
            </a:r>
            <a:r>
              <a:rPr spc="-100"/>
              <a:t>the DofE?</a:t>
            </a:r>
          </a:p>
        </p:txBody>
      </p:sp>
      <p:sp>
        <p:nvSpPr>
          <p:cNvPr id="81" name="Shape 81"/>
          <p:cNvSpPr/>
          <p:nvPr/>
        </p:nvSpPr>
        <p:spPr>
          <a:xfrm>
            <a:off x="444500" y="1496788"/>
            <a:ext cx="6026150" cy="32657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spcBef>
                <a:spcPts val="100"/>
              </a:spcBef>
              <a:defRPr sz="2600" b="1">
                <a:latin typeface="Arial"/>
                <a:ea typeface="Arial"/>
                <a:cs typeface="Arial"/>
                <a:sym typeface="Arial"/>
              </a:defRPr>
            </a:pPr>
            <a:r>
              <a:t>The </a:t>
            </a:r>
            <a:r>
              <a:rPr spc="-5"/>
              <a:t>DofE </a:t>
            </a:r>
            <a:r>
              <a:t>is a life-changing</a:t>
            </a:r>
            <a:r>
              <a:rPr spc="-100"/>
              <a:t> </a:t>
            </a:r>
            <a:r>
              <a:rPr spc="-5"/>
              <a:t>adventure.</a:t>
            </a:r>
          </a:p>
          <a:p>
            <a:pPr marR="524509" indent="12700">
              <a:spcBef>
                <a:spcPts val="2400"/>
              </a:spcBef>
              <a:defRPr sz="2600" b="1" spc="-65">
                <a:latin typeface="Arial"/>
                <a:ea typeface="Arial"/>
                <a:cs typeface="Arial"/>
                <a:sym typeface="Arial"/>
              </a:defRPr>
            </a:pPr>
            <a:r>
              <a:t>You </a:t>
            </a:r>
            <a:r>
              <a:rPr spc="-5"/>
              <a:t>make </a:t>
            </a:r>
            <a:r>
              <a:rPr spc="0"/>
              <a:t>it: The </a:t>
            </a:r>
            <a:r>
              <a:rPr spc="-5"/>
              <a:t>DofE </a:t>
            </a:r>
            <a:r>
              <a:rPr spc="0"/>
              <a:t>is </a:t>
            </a:r>
            <a:r>
              <a:rPr spc="-5"/>
              <a:t>as </a:t>
            </a:r>
            <a:r>
              <a:rPr spc="0"/>
              <a:t>unique  </a:t>
            </a:r>
            <a:r>
              <a:rPr spc="-5"/>
              <a:t>as you</a:t>
            </a:r>
            <a:r>
              <a:rPr spc="-10"/>
              <a:t> </a:t>
            </a:r>
            <a:r>
              <a:rPr spc="-5"/>
              <a:t>are</a:t>
            </a:r>
          </a:p>
          <a:p>
            <a:pPr marR="593090" indent="12700">
              <a:spcBef>
                <a:spcPts val="2400"/>
              </a:spcBef>
              <a:defRPr sz="2600" b="1">
                <a:latin typeface="Arial"/>
                <a:ea typeface="Arial"/>
                <a:cs typeface="Arial"/>
                <a:sym typeface="Arial"/>
              </a:defRPr>
            </a:pPr>
            <a:r>
              <a:t>Millions of </a:t>
            </a:r>
            <a:r>
              <a:rPr spc="-5"/>
              <a:t>young </a:t>
            </a:r>
            <a:r>
              <a:t>people in the</a:t>
            </a:r>
            <a:r>
              <a:rPr spc="-94"/>
              <a:t> </a:t>
            </a:r>
            <a:r>
              <a:rPr spc="-5"/>
              <a:t>UK  </a:t>
            </a:r>
            <a:r>
              <a:t>have </a:t>
            </a:r>
            <a:r>
              <a:rPr spc="-5"/>
              <a:t>already </a:t>
            </a:r>
            <a:r>
              <a:t>done their</a:t>
            </a:r>
            <a:r>
              <a:rPr spc="-35"/>
              <a:t> </a:t>
            </a:r>
            <a:r>
              <a:rPr spc="-5"/>
              <a:t>DofE.</a:t>
            </a:r>
          </a:p>
          <a:p>
            <a:pPr indent="12700">
              <a:spcBef>
                <a:spcPts val="2400"/>
              </a:spcBef>
              <a:defRPr sz="2600" b="1" spc="-5">
                <a:latin typeface="Arial"/>
                <a:ea typeface="Arial"/>
                <a:cs typeface="Arial"/>
                <a:sym typeface="Arial"/>
              </a:defRPr>
            </a:pPr>
            <a:r>
              <a:t>Now </a:t>
            </a:r>
            <a:r>
              <a:rPr spc="-25"/>
              <a:t>it’s </a:t>
            </a:r>
            <a:r>
              <a:t>your</a:t>
            </a:r>
            <a:r>
              <a:rPr spc="5"/>
              <a:t> </a:t>
            </a:r>
            <a:r>
              <a:rPr spc="0"/>
              <a:t>turn.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4" y="10"/>
            <a:ext cx="10692011" cy="7559996"/>
          </a:xfrm>
          <a:prstGeom prst="rect">
            <a:avLst/>
          </a:pr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86" name="Shape 86"/>
          <p:cNvSpPr>
            <a:spLocks noGrp="1"/>
          </p:cNvSpPr>
          <p:nvPr>
            <p:ph type="title"/>
          </p:nvPr>
        </p:nvSpPr>
        <p:spPr>
          <a:xfrm>
            <a:off x="444496" y="278706"/>
            <a:ext cx="6055368" cy="756927"/>
          </a:xfrm>
          <a:prstGeom prst="rect">
            <a:avLst/>
          </a:prstGeom>
        </p:spPr>
        <p:txBody>
          <a:bodyPr/>
          <a:lstStyle/>
          <a:p>
            <a:pPr indent="12700">
              <a:spcBef>
                <a:spcPts val="100"/>
              </a:spcBef>
            </a:pPr>
            <a:r>
              <a:t>Introducing </a:t>
            </a:r>
            <a:r>
              <a:rPr spc="-100"/>
              <a:t>the DofE</a:t>
            </a:r>
          </a:p>
        </p:txBody>
      </p:sp>
      <p:pic>
        <p:nvPicPr>
          <p:cNvPr id="5" name="Online Media 3" title="DofE Welcome Film - 2021">
            <a:hlinkClick r:id="" action="ppaction://media"/>
            <a:extLst>
              <a:ext uri="{FF2B5EF4-FFF2-40B4-BE49-F238E27FC236}">
                <a16:creationId xmlns:a16="http://schemas.microsoft.com/office/drawing/2014/main" id="{CC0B3D06-C4DB-4EAD-B7DB-BAE9B6888AD3}"/>
              </a:ext>
            </a:extLst>
          </p:cNvPr>
          <p:cNvPicPr>
            <a:picLocks noRot="1" noChangeAspect="1"/>
          </p:cNvPicPr>
          <p:nvPr>
            <a:videoFile r:link="rId1"/>
          </p:nvPr>
        </p:nvPicPr>
        <p:blipFill>
          <a:blip r:embed="rId4"/>
          <a:stretch>
            <a:fillRect/>
          </a:stretch>
        </p:blipFill>
        <p:spPr>
          <a:xfrm>
            <a:off x="1006036" y="1417654"/>
            <a:ext cx="8681327" cy="490494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4.png"/>
          <p:cNvPicPr>
            <a:picLocks noChangeAspect="1"/>
          </p:cNvPicPr>
          <p:nvPr/>
        </p:nvPicPr>
        <p:blipFill>
          <a:blip r:embed="rId3"/>
          <a:stretch>
            <a:fillRect/>
          </a:stretch>
        </p:blipFill>
        <p:spPr>
          <a:xfrm>
            <a:off x="3175" y="0"/>
            <a:ext cx="10687050" cy="7556500"/>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7" name="Shape 97"/>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98" name="Shape 98"/>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a:spLocks noGrp="1"/>
          </p:cNvSpPr>
          <p:nvPr>
            <p:ph type="title"/>
          </p:nvPr>
        </p:nvSpPr>
        <p:spPr>
          <a:xfrm>
            <a:off x="444496" y="278706"/>
            <a:ext cx="6010918" cy="756927"/>
          </a:xfrm>
          <a:prstGeom prst="rect">
            <a:avLst/>
          </a:prstGeom>
        </p:spPr>
        <p:txBody>
          <a:bodyPr/>
          <a:lstStyle>
            <a:lvl1pPr indent="12700">
              <a:spcBef>
                <a:spcPts val="100"/>
              </a:spcBef>
              <a:defRPr spc="-100"/>
            </a:lvl1pPr>
          </a:lstStyle>
          <a:p>
            <a:r>
              <a:t>Volunteering section</a:t>
            </a:r>
          </a:p>
        </p:txBody>
      </p:sp>
      <p:sp>
        <p:nvSpPr>
          <p:cNvPr id="100" name="Shape 100"/>
          <p:cNvSpPr/>
          <p:nvPr/>
        </p:nvSpPr>
        <p:spPr>
          <a:xfrm>
            <a:off x="444500" y="1522188"/>
            <a:ext cx="5260975" cy="29568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5574598" y="11"/>
            <a:ext cx="5117393"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5" name="Shape 105"/>
          <p:cNvSpPr/>
          <p:nvPr/>
        </p:nvSpPr>
        <p:spPr>
          <a:xfrm>
            <a:off x="4936502" y="3780001"/>
            <a:ext cx="5755504"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6" name="Shape 106"/>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a:spLocks noGrp="1"/>
          </p:cNvSpPr>
          <p:nvPr>
            <p:ph type="title"/>
          </p:nvPr>
        </p:nvSpPr>
        <p:spPr>
          <a:xfrm>
            <a:off x="444496" y="278706"/>
            <a:ext cx="4801877" cy="756927"/>
          </a:xfrm>
          <a:prstGeom prst="rect">
            <a:avLst/>
          </a:prstGeom>
        </p:spPr>
        <p:txBody>
          <a:bodyPr/>
          <a:lstStyle/>
          <a:p>
            <a:pPr indent="12700">
              <a:spcBef>
                <a:spcPts val="100"/>
              </a:spcBef>
            </a:pPr>
            <a:r>
              <a:t>Physical</a:t>
            </a:r>
            <a:r>
              <a:rPr spc="-100"/>
              <a:t> section</a:t>
            </a:r>
          </a:p>
        </p:txBody>
      </p:sp>
      <p:sp>
        <p:nvSpPr>
          <p:cNvPr id="109" name="Shape 109"/>
          <p:cNvSpPr/>
          <p:nvPr/>
        </p:nvSpPr>
        <p:spPr>
          <a:xfrm>
            <a:off x="444496" y="1522188"/>
            <a:ext cx="7360106" cy="30905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0" dirty="0"/>
              <a:t>part </a:t>
            </a:r>
            <a:r>
              <a:rPr spc="0" dirty="0">
                <a:solidFill>
                  <a:srgbClr val="000000"/>
                </a:solidFill>
              </a:rPr>
              <a:t>in whatever</a:t>
            </a:r>
            <a:r>
              <a:rPr dirty="0"/>
              <a:t> </a:t>
            </a:r>
            <a:endParaRPr lang="en-US" dirty="0"/>
          </a:p>
          <a:p>
            <a:pPr marR="5080" indent="12700">
              <a:spcBef>
                <a:spcPts val="100"/>
              </a:spcBef>
              <a:defRPr sz="3600" b="1" spc="-69">
                <a:solidFill>
                  <a:srgbClr val="FFFFFF"/>
                </a:solidFill>
                <a:latin typeface="Arial"/>
                <a:ea typeface="Arial"/>
                <a:cs typeface="Arial"/>
                <a:sym typeface="Arial"/>
              </a:defRPr>
            </a:pPr>
            <a:r>
              <a:rPr spc="0" dirty="0">
                <a:solidFill>
                  <a:srgbClr val="000000"/>
                </a:solidFill>
              </a:rPr>
              <a:t>dance, </a:t>
            </a:r>
            <a:r>
              <a:rPr spc="-5" dirty="0">
                <a:solidFill>
                  <a:srgbClr val="000000"/>
                </a:solidFill>
              </a:rPr>
              <a:t>sport</a:t>
            </a:r>
            <a:r>
              <a:rPr lang="en-US" spc="-5" dirty="0">
                <a:solidFill>
                  <a:schemeClr val="tx1"/>
                </a:solidFill>
              </a:rPr>
              <a:t> </a:t>
            </a:r>
            <a:r>
              <a:rPr lang="en-US" dirty="0">
                <a:solidFill>
                  <a:schemeClr val="tx1"/>
                </a:solidFill>
              </a:rPr>
              <a:t>or </a:t>
            </a:r>
            <a:r>
              <a:rPr lang="en-US" spc="-5" dirty="0">
                <a:solidFill>
                  <a:schemeClr val="tx1"/>
                </a:solidFill>
              </a:rPr>
              <a:t>ﬁtness</a:t>
            </a:r>
            <a:r>
              <a:rPr spc="-5" dirty="0"/>
              <a:t> </a:t>
            </a:r>
            <a:endParaRPr lang="en-US" spc="-69" dirty="0">
              <a:solidFill>
                <a:srgbClr val="FFFFFF"/>
              </a:solidFill>
            </a:endParaRPr>
          </a:p>
          <a:p>
            <a:pPr marR="5080" indent="12700">
              <a:spcBef>
                <a:spcPts val="100"/>
              </a:spcBef>
              <a:defRPr sz="3600" b="1" spc="-69">
                <a:solidFill>
                  <a:srgbClr val="FFFFFF"/>
                </a:solidFill>
                <a:latin typeface="Arial"/>
                <a:ea typeface="Arial"/>
                <a:cs typeface="Arial"/>
                <a:sym typeface="Arial"/>
              </a:defRPr>
            </a:pPr>
            <a:r>
              <a:rPr spc="-5" dirty="0">
                <a:solidFill>
                  <a:srgbClr val="000000"/>
                </a:solidFill>
              </a:rPr>
              <a:t>activity you </a:t>
            </a:r>
            <a:r>
              <a:rPr spc="0" dirty="0">
                <a:solidFill>
                  <a:srgbClr val="000000"/>
                </a:solidFill>
              </a:rPr>
              <a:t>would like</a:t>
            </a:r>
            <a:endParaRPr/>
          </a:p>
          <a:p>
            <a:pPr marR="561975" indent="12700">
              <a:spcBef>
                <a:spcPts val="2400"/>
              </a:spcBef>
              <a:defRPr sz="3600" b="1">
                <a:solidFill>
                  <a:srgbClr val="FFFFFF"/>
                </a:solidFill>
                <a:latin typeface="Arial"/>
                <a:ea typeface="Arial"/>
                <a:cs typeface="Arial"/>
                <a:sym typeface="Arial"/>
              </a:defRPr>
            </a:pPr>
            <a:r>
              <a:rPr dirty="0"/>
              <a:t>Get </a:t>
            </a:r>
            <a:r>
              <a:rPr spc="-5" dirty="0"/>
              <a:t>ﬁtter </a:t>
            </a:r>
            <a:r>
              <a:rPr spc="-5" dirty="0">
                <a:solidFill>
                  <a:srgbClr val="000000"/>
                </a:solidFill>
              </a:rPr>
              <a:t>and </a:t>
            </a:r>
            <a:r>
              <a:rPr dirty="0">
                <a:solidFill>
                  <a:srgbClr val="000000"/>
                </a:solidFill>
              </a:rPr>
              <a:t>have</a:t>
            </a:r>
            <a:r>
              <a:rPr spc="-85" dirty="0">
                <a:solidFill>
                  <a:srgbClr val="000000"/>
                </a:solidFill>
              </a:rPr>
              <a:t> </a:t>
            </a:r>
            <a:r>
              <a:rPr spc="-5" dirty="0">
                <a:solidFill>
                  <a:srgbClr val="000000"/>
                </a:solidFill>
              </a:rPr>
              <a:t>fun</a:t>
            </a:r>
            <a:r>
              <a:rPr spc="-5" dirty="0"/>
              <a:t> </a:t>
            </a:r>
            <a:br>
              <a:rPr lang="en-US" spc="-5" dirty="0">
                <a:solidFill>
                  <a:srgbClr val="FFFFFF"/>
                </a:solidFill>
              </a:rPr>
            </a:br>
            <a:r>
              <a:rPr spc="-5" dirty="0">
                <a:solidFill>
                  <a:srgbClr val="000000"/>
                </a:solidFill>
              </a:rPr>
              <a:t>along the</a:t>
            </a:r>
            <a:r>
              <a:rPr spc="-15" dirty="0">
                <a:solidFill>
                  <a:srgbClr val="000000"/>
                </a:solidFill>
              </a:rPr>
              <a:t> </a:t>
            </a:r>
            <a:r>
              <a:rPr dirty="0">
                <a:solidFill>
                  <a:srgbClr val="000000"/>
                </a:solidFill>
              </a:rPr>
              <a:t>way!</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5574598" y="11"/>
            <a:ext cx="5117393"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4" name="Shape 114"/>
          <p:cNvSpPr/>
          <p:nvPr/>
        </p:nvSpPr>
        <p:spPr>
          <a:xfrm>
            <a:off x="5434901" y="3780001"/>
            <a:ext cx="52571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5" name="Shape 115"/>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a:spLocks noGrp="1"/>
          </p:cNvSpPr>
          <p:nvPr>
            <p:ph type="title"/>
          </p:nvPr>
        </p:nvSpPr>
        <p:spPr>
          <a:xfrm>
            <a:off x="444497" y="278706"/>
            <a:ext cx="3920496" cy="756927"/>
          </a:xfrm>
          <a:prstGeom prst="rect">
            <a:avLst/>
          </a:prstGeom>
        </p:spPr>
        <p:txBody>
          <a:bodyPr/>
          <a:lstStyle/>
          <a:p>
            <a:pPr indent="12700">
              <a:spcBef>
                <a:spcPts val="100"/>
              </a:spcBef>
            </a:pPr>
            <a:r>
              <a:t>Skills</a:t>
            </a:r>
            <a:r>
              <a:rPr spc="-100"/>
              <a:t> section</a:t>
            </a:r>
          </a:p>
        </p:txBody>
      </p:sp>
      <p:sp>
        <p:nvSpPr>
          <p:cNvPr id="118" name="Shape 118"/>
          <p:cNvSpPr/>
          <p:nvPr/>
        </p:nvSpPr>
        <p:spPr>
          <a:xfrm>
            <a:off x="444500" y="1522190"/>
            <a:ext cx="5967730" cy="34902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711"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280"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3" name="Shape 123"/>
          <p:cNvSpPr/>
          <p:nvPr/>
        </p:nvSpPr>
        <p:spPr>
          <a:xfrm>
            <a:off x="5396801" y="3780001"/>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4" name="Shape 124"/>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a:spLocks noGrp="1"/>
          </p:cNvSpPr>
          <p:nvPr>
            <p:ph type="title"/>
          </p:nvPr>
        </p:nvSpPr>
        <p:spPr>
          <a:xfrm>
            <a:off x="444498" y="278706"/>
            <a:ext cx="3141985" cy="756927"/>
          </a:xfrm>
          <a:prstGeom prst="rect">
            <a:avLst/>
          </a:prstGeom>
        </p:spPr>
        <p:txBody>
          <a:bodyPr/>
          <a:lstStyle>
            <a:lvl1pPr indent="12700">
              <a:spcBef>
                <a:spcPts val="100"/>
              </a:spcBef>
            </a:lvl1pPr>
          </a:lstStyle>
          <a:p>
            <a:r>
              <a:t>Expedition</a:t>
            </a:r>
          </a:p>
        </p:txBody>
      </p:sp>
      <p:sp>
        <p:nvSpPr>
          <p:cNvPr id="127" name="Shape 127"/>
          <p:cNvSpPr/>
          <p:nvPr/>
        </p:nvSpPr>
        <p:spPr>
          <a:xfrm>
            <a:off x="444500" y="1522188"/>
            <a:ext cx="7605132" cy="30905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R="5080" indent="12700">
              <a:spcBef>
                <a:spcPts val="100"/>
              </a:spcBef>
              <a:defRPr sz="3600" b="1">
                <a:solidFill>
                  <a:srgbClr val="FFFFFF"/>
                </a:solidFill>
                <a:latin typeface="Arial"/>
                <a:ea typeface="Arial"/>
                <a:cs typeface="Arial"/>
                <a:sym typeface="Arial"/>
              </a:defRPr>
            </a:pPr>
            <a:r>
              <a:rPr dirty="0"/>
              <a:t>Explore </a:t>
            </a:r>
            <a:r>
              <a:rPr spc="-5" dirty="0">
                <a:solidFill>
                  <a:srgbClr val="000000"/>
                </a:solidFill>
              </a:rPr>
              <a:t>the </a:t>
            </a:r>
            <a:r>
              <a:rPr dirty="0">
                <a:solidFill>
                  <a:srgbClr val="000000"/>
                </a:solidFill>
              </a:rPr>
              <a:t>great</a:t>
            </a:r>
            <a:r>
              <a:rPr lang="en-US" dirty="0"/>
              <a:t> </a:t>
            </a:r>
            <a:r>
              <a:rPr dirty="0">
                <a:solidFill>
                  <a:srgbClr val="000000"/>
                </a:solidFill>
              </a:rPr>
              <a:t>outdoors</a:t>
            </a:r>
            <a:r>
              <a:rPr dirty="0"/>
              <a:t> </a:t>
            </a:r>
            <a:endParaRPr lang="en-US" dirty="0"/>
          </a:p>
          <a:p>
            <a:pPr marR="5080" indent="12700">
              <a:spcBef>
                <a:spcPts val="100"/>
              </a:spcBef>
              <a:defRPr sz="3600" b="1">
                <a:solidFill>
                  <a:srgbClr val="FFFFFF"/>
                </a:solidFill>
                <a:latin typeface="Arial"/>
                <a:ea typeface="Arial"/>
                <a:cs typeface="Arial"/>
                <a:sym typeface="Arial"/>
              </a:defRPr>
            </a:pPr>
            <a:r>
              <a:rPr spc="-5" dirty="0">
                <a:solidFill>
                  <a:srgbClr val="000000"/>
                </a:solidFill>
              </a:rPr>
              <a:t>and</a:t>
            </a:r>
            <a:r>
              <a:rPr spc="-5" dirty="0">
                <a:solidFill>
                  <a:schemeClr val="tx1"/>
                </a:solidFill>
              </a:rPr>
              <a:t> </a:t>
            </a:r>
            <a:r>
              <a:rPr lang="en-US" spc="-5" dirty="0">
                <a:solidFill>
                  <a:schemeClr val="tx1"/>
                </a:solidFill>
              </a:rPr>
              <a:t>spend two</a:t>
            </a:r>
            <a:r>
              <a:rPr dirty="0">
                <a:solidFill>
                  <a:schemeClr val="tx1"/>
                </a:solidFill>
              </a:rPr>
              <a:t> n</a:t>
            </a:r>
            <a:r>
              <a:rPr dirty="0">
                <a:solidFill>
                  <a:srgbClr val="000000"/>
                </a:solidFill>
              </a:rPr>
              <a:t>ights </a:t>
            </a:r>
            <a:endParaRPr lang="en-US" dirty="0">
              <a:solidFill>
                <a:srgbClr val="FFFFFF"/>
              </a:solidFill>
            </a:endParaRPr>
          </a:p>
          <a:p>
            <a:pPr marR="5080" indent="12700">
              <a:spcBef>
                <a:spcPts val="100"/>
              </a:spcBef>
              <a:defRPr sz="3600" b="1">
                <a:solidFill>
                  <a:srgbClr val="FFFFFF"/>
                </a:solidFill>
                <a:latin typeface="Arial"/>
                <a:ea typeface="Arial"/>
                <a:cs typeface="Arial"/>
                <a:sym typeface="Arial"/>
              </a:defRPr>
            </a:pPr>
            <a:r>
              <a:rPr spc="-5">
                <a:solidFill>
                  <a:srgbClr val="000000"/>
                </a:solidFill>
              </a:rPr>
              <a:t>away from </a:t>
            </a:r>
            <a:r>
              <a:rPr dirty="0">
                <a:solidFill>
                  <a:srgbClr val="000000"/>
                </a:solidFill>
              </a:rPr>
              <a:t>home</a:t>
            </a:r>
            <a:endParaRPr/>
          </a:p>
          <a:p>
            <a:pPr marR="1175385" indent="12700">
              <a:spcBef>
                <a:spcPts val="2400"/>
              </a:spcBef>
              <a:defRPr sz="3600" b="1" spc="-5">
                <a:solidFill>
                  <a:srgbClr val="FFFFFF"/>
                </a:solidFill>
                <a:latin typeface="Arial"/>
                <a:ea typeface="Arial"/>
                <a:cs typeface="Arial"/>
                <a:sym typeface="Arial"/>
              </a:defRPr>
            </a:pPr>
            <a:r>
              <a:rPr dirty="0"/>
              <a:t>Create </a:t>
            </a:r>
            <a:r>
              <a:rPr dirty="0">
                <a:solidFill>
                  <a:srgbClr val="000000"/>
                </a:solidFill>
              </a:rPr>
              <a:t>memories</a:t>
            </a:r>
            <a:r>
              <a:rPr spc="-90" dirty="0">
                <a:solidFill>
                  <a:srgbClr val="000000"/>
                </a:solidFill>
              </a:rPr>
              <a:t> </a:t>
            </a:r>
            <a:r>
              <a:rPr dirty="0">
                <a:solidFill>
                  <a:srgbClr val="000000"/>
                </a:solidFill>
              </a:rPr>
              <a:t>that</a:t>
            </a:r>
            <a:r>
              <a:rPr dirty="0"/>
              <a:t> </a:t>
            </a:r>
            <a:br>
              <a:rPr lang="en-US" spc="-5" dirty="0">
                <a:solidFill>
                  <a:srgbClr val="FFFFFF"/>
                </a:solidFill>
              </a:rPr>
            </a:br>
            <a:r>
              <a:rPr spc="0" dirty="0">
                <a:solidFill>
                  <a:srgbClr val="000000"/>
                </a:solidFill>
              </a:rPr>
              <a:t>will last a</a:t>
            </a:r>
            <a:r>
              <a:rPr spc="-34" dirty="0">
                <a:solidFill>
                  <a:srgbClr val="000000"/>
                </a:solidFill>
              </a:rPr>
              <a:t> </a:t>
            </a:r>
            <a:r>
              <a:rPr spc="0" dirty="0">
                <a:solidFill>
                  <a:srgbClr val="000000"/>
                </a:solidFill>
              </a:rPr>
              <a:t>lifetime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44500" y="278706"/>
            <a:ext cx="8978900" cy="756927"/>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32" name="Shape 132"/>
          <p:cNvSpPr/>
          <p:nvPr/>
        </p:nvSpPr>
        <p:spPr>
          <a:xfrm>
            <a:off x="5345998" y="1276806"/>
            <a:ext cx="4888806"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3" name="Shape 133"/>
          <p:cNvSpPr/>
          <p:nvPr/>
        </p:nvSpPr>
        <p:spPr>
          <a:xfrm>
            <a:off x="457196" y="1276806"/>
            <a:ext cx="4888809"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4" name="Shape 134"/>
          <p:cNvSpPr/>
          <p:nvPr/>
        </p:nvSpPr>
        <p:spPr>
          <a:xfrm>
            <a:off x="457198" y="1276806"/>
            <a:ext cx="2396571"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2853765" y="958048"/>
            <a:ext cx="7838238" cy="432858"/>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9818460" y="1384398"/>
            <a:ext cx="873544" cy="6082734"/>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4" y="7102805"/>
            <a:ext cx="6971204" cy="364328"/>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5346000" y="1276805"/>
            <a:ext cx="3157617" cy="3140817"/>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8497123" y="1276806"/>
            <a:ext cx="1737682"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4411112"/>
            <a:ext cx="3157617" cy="2691696"/>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2853763" y="1276806"/>
            <a:ext cx="2492252"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cd19bee-0caf-49f9-b91c-7c4bf7df503d" xsi:nil="true"/>
    <lcf76f155ced4ddcb4097134ff3c332f xmlns="eb4932ac-fd86-411b-86c5-5d9d42bac3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D91052BE7CA94EB533B5FDD098AF90" ma:contentTypeVersion="16" ma:contentTypeDescription="Create a new document." ma:contentTypeScope="" ma:versionID="c2225eb969d0d8a8c79dbf7a889b5858">
  <xsd:schema xmlns:xsd="http://www.w3.org/2001/XMLSchema" xmlns:xs="http://www.w3.org/2001/XMLSchema" xmlns:p="http://schemas.microsoft.com/office/2006/metadata/properties" xmlns:ns2="eb4932ac-fd86-411b-86c5-5d9d42bac301" xmlns:ns3="fcd19bee-0caf-49f9-b91c-7c4bf7df503d" targetNamespace="http://schemas.microsoft.com/office/2006/metadata/properties" ma:root="true" ma:fieldsID="66bcde4cded1ff280df5cd1d12becf92" ns2:_="" ns3:_="">
    <xsd:import namespace="eb4932ac-fd86-411b-86c5-5d9d42bac301"/>
    <xsd:import namespace="fcd19bee-0caf-49f9-b91c-7c4bf7df50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932ac-fd86-411b-86c5-5d9d42bac3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be41e-770c-47db-9f5b-dea315473e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d19bee-0caf-49f9-b91c-7c4bf7df503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163a13-a646-4d67-beab-94d5b28379b1}" ma:internalName="TaxCatchAll" ma:showField="CatchAllData" ma:web="fcd19bee-0caf-49f9-b91c-7c4bf7df5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CF3B97-8072-40E0-813B-C70044295216}">
  <ds:schemaRefs>
    <ds:schemaRef ds:uri="http://schemas.microsoft.com/sharepoint/v3/contenttype/forms"/>
  </ds:schemaRefs>
</ds:datastoreItem>
</file>

<file path=customXml/itemProps2.xml><?xml version="1.0" encoding="utf-8"?>
<ds:datastoreItem xmlns:ds="http://schemas.openxmlformats.org/officeDocument/2006/customXml" ds:itemID="{9FDDBEBF-E9B2-4658-A7F8-54E8939B333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87FB9BD-F54C-4F9E-BFA2-469E30526AC3}"/>
</file>

<file path=docProps/app.xml><?xml version="1.0" encoding="utf-8"?>
<Properties xmlns="http://schemas.openxmlformats.org/officeDocument/2006/extended-properties" xmlns:vt="http://schemas.openxmlformats.org/officeDocument/2006/docPropsVTypes">
  <TotalTime>1</TotalTime>
  <Words>1192</Words>
  <Application>Microsoft Office PowerPoint</Application>
  <PresentationFormat>Custom</PresentationFormat>
  <Paragraphs>119</Paragraphs>
  <Slides>10</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Helvetica</vt:lpstr>
      <vt:lpstr>Helvetica Neue</vt:lpstr>
      <vt:lpstr>Times New Roman</vt:lpstr>
      <vt:lpstr>Office Theme</vt:lpstr>
      <vt:lpstr>PowerPoint Presentation</vt:lpstr>
      <vt:lpstr>What is the DofE?</vt:lpstr>
      <vt:lpstr>Introducing the DofE</vt:lpstr>
      <vt:lpstr>PowerPoint Presentation</vt:lpstr>
      <vt:lpstr>Volunteering section</vt:lpstr>
      <vt:lpstr>Physical section</vt:lpstr>
      <vt:lpstr>Skills section</vt:lpstr>
      <vt:lpstr>Expedition</vt:lpstr>
      <vt:lpstr>Your Welcome Pack and eDofE</vt:lpstr>
      <vt:lpstr>Getting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Olivia Peacock</cp:lastModifiedBy>
  <cp:revision>9</cp:revision>
  <dcterms:modified xsi:type="dcterms:W3CDTF">2021-09-15T11:22:21Z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