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6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x="10693400" cy="7556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1692" autoAdjust="0"/>
  </p:normalViewPr>
  <p:slideViewPr>
    <p:cSldViewPr snapToGrid="0">
      <p:cViewPr varScale="1">
        <p:scale>
          <a:sx n="64" d="100"/>
          <a:sy n="64" d="100"/>
        </p:scale>
        <p:origin x="26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Helvetica Neue"/>
      </a:defRPr>
    </a:lvl1pPr>
    <a:lvl2pPr indent="228600" latinLnBrk="0">
      <a:defRPr sz="1200">
        <a:latin typeface="+mn-lt"/>
        <a:ea typeface="+mn-ea"/>
        <a:cs typeface="+mn-cs"/>
        <a:sym typeface="Helvetica Neue"/>
      </a:defRPr>
    </a:lvl2pPr>
    <a:lvl3pPr indent="457200" latinLnBrk="0">
      <a:defRPr sz="1200">
        <a:latin typeface="+mn-lt"/>
        <a:ea typeface="+mn-ea"/>
        <a:cs typeface="+mn-cs"/>
        <a:sym typeface="Helvetica Neue"/>
      </a:defRPr>
    </a:lvl3pPr>
    <a:lvl4pPr indent="685800" latinLnBrk="0">
      <a:defRPr sz="1200">
        <a:latin typeface="+mn-lt"/>
        <a:ea typeface="+mn-ea"/>
        <a:cs typeface="+mn-cs"/>
        <a:sym typeface="Helvetica Neue"/>
      </a:defRPr>
    </a:lvl4pPr>
    <a:lvl5pPr indent="914400" latinLnBrk="0">
      <a:defRPr sz="1200">
        <a:latin typeface="+mn-lt"/>
        <a:ea typeface="+mn-ea"/>
        <a:cs typeface="+mn-cs"/>
        <a:sym typeface="Helvetica Neue"/>
      </a:defRPr>
    </a:lvl5pPr>
    <a:lvl6pPr indent="1143000" latinLnBrk="0">
      <a:defRPr sz="1200">
        <a:latin typeface="+mn-lt"/>
        <a:ea typeface="+mn-ea"/>
        <a:cs typeface="+mn-cs"/>
        <a:sym typeface="Helvetica Neue"/>
      </a:defRPr>
    </a:lvl6pPr>
    <a:lvl7pPr indent="1371600" latinLnBrk="0">
      <a:defRPr sz="1200">
        <a:latin typeface="+mn-lt"/>
        <a:ea typeface="+mn-ea"/>
        <a:cs typeface="+mn-cs"/>
        <a:sym typeface="Helvetica Neue"/>
      </a:defRPr>
    </a:lvl7pPr>
    <a:lvl8pPr indent="1600200" latinLnBrk="0">
      <a:defRPr sz="1200">
        <a:latin typeface="+mn-lt"/>
        <a:ea typeface="+mn-ea"/>
        <a:cs typeface="+mn-cs"/>
        <a:sym typeface="Helvetica Neue"/>
      </a:defRPr>
    </a:lvl8pPr>
    <a:lvl9pPr indent="1828800" latinLnBrk="0">
      <a:defRPr sz="1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/>
          </p:nvPr>
        </p:nvSpPr>
        <p:spPr>
          <a:xfrm>
            <a:off x="1003300" y="685800"/>
            <a:ext cx="4851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Mae'r DofE yn antur sy'n newid bywyd a fydd yn eich helpu i ddatblygu'r sgiliau sydd eu hangen arnoch ar gyfer eich bywyd a gwaith yn y dyfodol.  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Mae'r DofE yn rhoi cyfle i chi ddarganfod cymaint y gallwch ei gyflawni. Mae hefyd yn ffordd wych o gwrdd â phobl newydd, rhoi cynnig ar bethau newydd, gwneud yr hyn rydym yn ei fwynhau a gwneud gwahaniaeth yn eich cymuned. 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Nid yw'r DofE yn gystadleuol ac mae croeso i bawb - beth bynnag fo'ch diddordebau, cefndir a galluoedd. Mae'n ymwneud â dod o hyd i'r hyder i fod yn chi eich hun a gwybod pan fydd pethau'n anodd, y gallwch ddod drwyddi. 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Mae'r DofE yr un mor unigryw â chi - gallwch ddewis y gweithgareddau yr hoffech eu gwneud, yn seiliedig ar eich diddordebau a'ch dyheadau eich hun.​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Gallwch ddewis o blith cannoedd o weithgareddau - o ganŵio i Tae Kwon Do, bod yn DJ i wirfoddoli (Cyflwynydd: mae croeso i chi ddefnyddio eich enghreifftiau eich hun yma).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/>
          </p:nvPr>
        </p:nvSpPr>
        <p:spPr>
          <a:xfrm>
            <a:off x="1003300" y="685800"/>
            <a:ext cx="4851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3" name="Shape 1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Cyflwynydd: Personoleiddiwch y sleid hon gyda manylion cyswllt eich arweinydd/gweinyddwr DofE.  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​Egluro'r camau nesaf:​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​Amlinellwch broses eich sefydliad ar gyfer cofrestru i DofE.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/>
          </p:nvPr>
        </p:nvSpPr>
        <p:spPr>
          <a:xfrm>
            <a:off x="1003300" y="685800"/>
            <a:ext cx="4851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1" name="Shape 9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Mae'r ffilm ganlynol yn darparu trosolwg o Wobr Dug Caeredin. 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/>
          </p:nvPr>
        </p:nvSpPr>
        <p:spPr>
          <a:xfrm>
            <a:off x="1003300" y="685800"/>
            <a:ext cx="4851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I </a:t>
            </a:r>
            <a:r>
              <a:rPr dirty="0" err="1"/>
              <a:t>gyflawni</a:t>
            </a:r>
            <a:r>
              <a:rPr dirty="0"/>
              <a:t> </a:t>
            </a:r>
            <a:r>
              <a:rPr dirty="0" err="1"/>
              <a:t>eich</a:t>
            </a:r>
            <a:r>
              <a:rPr dirty="0"/>
              <a:t> </a:t>
            </a:r>
            <a:r>
              <a:rPr dirty="0" err="1"/>
              <a:t>Gwobr</a:t>
            </a:r>
            <a:r>
              <a:rPr dirty="0"/>
              <a:t> DofE Aur, </a:t>
            </a:r>
            <a:r>
              <a:rPr dirty="0" err="1"/>
              <a:t>bydd</a:t>
            </a:r>
            <a:r>
              <a:rPr dirty="0"/>
              <a:t> </a:t>
            </a:r>
            <a:r>
              <a:rPr dirty="0" err="1"/>
              <a:t>angen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chi </a:t>
            </a:r>
            <a:r>
              <a:rPr dirty="0" err="1"/>
              <a:t>gwblhau</a:t>
            </a:r>
            <a:r>
              <a:rPr dirty="0"/>
              <a:t> </a:t>
            </a:r>
            <a:r>
              <a:rPr dirty="0" err="1"/>
              <a:t>pum</a:t>
            </a:r>
            <a:r>
              <a:rPr dirty="0"/>
              <a:t> </a:t>
            </a:r>
            <a:r>
              <a:rPr dirty="0" err="1"/>
              <a:t>adran</a:t>
            </a:r>
            <a:r>
              <a:rPr dirty="0"/>
              <a:t> – </a:t>
            </a:r>
            <a:r>
              <a:rPr dirty="0" err="1"/>
              <a:t>gwirfoddoli</a:t>
            </a:r>
            <a:r>
              <a:rPr dirty="0"/>
              <a:t>, </a:t>
            </a:r>
            <a:r>
              <a:rPr dirty="0" err="1"/>
              <a:t>gweithgarwch</a:t>
            </a:r>
            <a:r>
              <a:rPr dirty="0"/>
              <a:t> </a:t>
            </a:r>
            <a:r>
              <a:rPr dirty="0" err="1"/>
              <a:t>corfforol</a:t>
            </a:r>
            <a:r>
              <a:rPr dirty="0"/>
              <a:t>, </a:t>
            </a:r>
            <a:r>
              <a:rPr dirty="0" err="1"/>
              <a:t>datblygu</a:t>
            </a:r>
            <a:r>
              <a:rPr dirty="0"/>
              <a:t> </a:t>
            </a:r>
            <a:r>
              <a:rPr dirty="0" err="1"/>
              <a:t>sgìl</a:t>
            </a:r>
            <a:r>
              <a:rPr dirty="0"/>
              <a:t>, </a:t>
            </a:r>
            <a:r>
              <a:rPr dirty="0" err="1"/>
              <a:t>yr</a:t>
            </a:r>
            <a:r>
              <a:rPr dirty="0"/>
              <a:t> </a:t>
            </a:r>
            <a:r>
              <a:rPr dirty="0" err="1"/>
              <a:t>alldaith</a:t>
            </a:r>
            <a:r>
              <a:rPr dirty="0"/>
              <a:t> a </a:t>
            </a:r>
            <a:r>
              <a:rPr dirty="0" err="1"/>
              <a:t>phreswyl</a:t>
            </a:r>
            <a:r>
              <a:rPr dirty="0"/>
              <a:t>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​</a:t>
            </a:r>
            <a:r>
              <a:rPr dirty="0" err="1"/>
              <a:t>Bydd</a:t>
            </a:r>
            <a:r>
              <a:rPr dirty="0"/>
              <a:t> </a:t>
            </a:r>
            <a:r>
              <a:rPr dirty="0" err="1"/>
              <a:t>angen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chi </a:t>
            </a:r>
            <a:r>
              <a:rPr dirty="0" err="1"/>
              <a:t>dreulio</a:t>
            </a:r>
            <a:r>
              <a:rPr dirty="0"/>
              <a:t> o </a:t>
            </a:r>
            <a:r>
              <a:rPr dirty="0" err="1"/>
              <a:t>leiaf</a:t>
            </a:r>
            <a:r>
              <a:rPr dirty="0"/>
              <a:t> 12 mis </a:t>
            </a:r>
            <a:r>
              <a:rPr dirty="0" err="1"/>
              <a:t>yn</a:t>
            </a:r>
            <a:r>
              <a:rPr dirty="0"/>
              <a:t> </a:t>
            </a:r>
            <a:r>
              <a:rPr dirty="0" err="1"/>
              <a:t>cwblhau</a:t>
            </a:r>
            <a:r>
              <a:rPr dirty="0"/>
              <a:t> </a:t>
            </a:r>
            <a:r>
              <a:rPr dirty="0" err="1"/>
              <a:t>eich</a:t>
            </a:r>
            <a:r>
              <a:rPr dirty="0"/>
              <a:t> </a:t>
            </a:r>
            <a:r>
              <a:rPr dirty="0" err="1"/>
              <a:t>adran</a:t>
            </a:r>
            <a:r>
              <a:rPr dirty="0"/>
              <a:t> </a:t>
            </a:r>
            <a:r>
              <a:rPr dirty="0" err="1"/>
              <a:t>wirfoddoli</a:t>
            </a:r>
            <a:r>
              <a:rPr dirty="0"/>
              <a:t>, ac o </a:t>
            </a:r>
            <a:r>
              <a:rPr dirty="0" err="1"/>
              <a:t>leiaf</a:t>
            </a:r>
            <a:r>
              <a:rPr dirty="0"/>
              <a:t> 6 mis </a:t>
            </a:r>
            <a:r>
              <a:rPr dirty="0" err="1"/>
              <a:t>yn</a:t>
            </a:r>
            <a:r>
              <a:rPr dirty="0"/>
              <a:t> </a:t>
            </a:r>
            <a:r>
              <a:rPr dirty="0" err="1"/>
              <a:t>cwblhau</a:t>
            </a:r>
            <a:r>
              <a:rPr dirty="0"/>
              <a:t> </a:t>
            </a:r>
            <a:r>
              <a:rPr dirty="0" err="1"/>
              <a:t>eich</a:t>
            </a:r>
            <a:r>
              <a:rPr dirty="0"/>
              <a:t> </a:t>
            </a:r>
            <a:r>
              <a:rPr dirty="0" err="1"/>
              <a:t>adrannau</a:t>
            </a:r>
            <a:r>
              <a:rPr dirty="0"/>
              <a:t> </a:t>
            </a:r>
            <a:r>
              <a:rPr dirty="0" err="1"/>
              <a:t>corfforol</a:t>
            </a:r>
            <a:r>
              <a:rPr dirty="0"/>
              <a:t> a </a:t>
            </a:r>
            <a:r>
              <a:rPr dirty="0" err="1"/>
              <a:t>sgiliau</a:t>
            </a:r>
            <a:r>
              <a:rPr dirty="0"/>
              <a:t>.  </a:t>
            </a:r>
            <a:r>
              <a:rPr dirty="0" err="1"/>
              <a:t>Bydd</a:t>
            </a:r>
            <a:r>
              <a:rPr dirty="0"/>
              <a:t> </a:t>
            </a:r>
            <a:r>
              <a:rPr dirty="0" err="1"/>
              <a:t>angen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chi </a:t>
            </a:r>
            <a:r>
              <a:rPr dirty="0" err="1"/>
              <a:t>hefyd</a:t>
            </a:r>
            <a:r>
              <a:rPr dirty="0"/>
              <a:t> </a:t>
            </a:r>
            <a:r>
              <a:rPr dirty="0" err="1"/>
              <a:t>benderfynu</a:t>
            </a:r>
            <a:r>
              <a:rPr dirty="0"/>
              <a:t> pa </a:t>
            </a:r>
            <a:r>
              <a:rPr dirty="0" err="1"/>
              <a:t>ddau</a:t>
            </a:r>
            <a:r>
              <a:rPr dirty="0"/>
              <a:t> </a:t>
            </a:r>
            <a:r>
              <a:rPr dirty="0" err="1"/>
              <a:t>o'r</a:t>
            </a:r>
            <a:r>
              <a:rPr dirty="0"/>
              <a:t> </a:t>
            </a:r>
            <a:r>
              <a:rPr dirty="0" err="1"/>
              <a:t>rhain</a:t>
            </a:r>
            <a:r>
              <a:rPr dirty="0"/>
              <a:t> </a:t>
            </a:r>
            <a:r>
              <a:rPr dirty="0" err="1"/>
              <a:t>yr</a:t>
            </a:r>
            <a:r>
              <a:rPr dirty="0"/>
              <a:t> </a:t>
            </a:r>
            <a:r>
              <a:rPr dirty="0" err="1"/>
              <a:t>hoffech</a:t>
            </a:r>
            <a:r>
              <a:rPr dirty="0"/>
              <a:t> </a:t>
            </a:r>
            <a:r>
              <a:rPr dirty="0" err="1"/>
              <a:t>eu</a:t>
            </a:r>
            <a:r>
              <a:rPr dirty="0"/>
              <a:t> </a:t>
            </a:r>
            <a:r>
              <a:rPr dirty="0" err="1"/>
              <a:t>gwneud</a:t>
            </a:r>
            <a:r>
              <a:rPr dirty="0"/>
              <a:t> am 12 mis.​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​</a:t>
            </a:r>
            <a:r>
              <a:rPr dirty="0" err="1"/>
              <a:t>Os</a:t>
            </a:r>
            <a:r>
              <a:rPr dirty="0"/>
              <a:t> </a:t>
            </a:r>
            <a:r>
              <a:rPr dirty="0" err="1"/>
              <a:t>nad</a:t>
            </a:r>
            <a:r>
              <a:rPr dirty="0"/>
              <a:t> </a:t>
            </a:r>
            <a:r>
              <a:rPr dirty="0" err="1"/>
              <a:t>ydych</a:t>
            </a:r>
            <a:r>
              <a:rPr dirty="0"/>
              <a:t> chi </a:t>
            </a:r>
            <a:r>
              <a:rPr dirty="0" err="1"/>
              <a:t>eisoes</a:t>
            </a:r>
            <a:r>
              <a:rPr dirty="0"/>
              <a:t> </a:t>
            </a:r>
            <a:r>
              <a:rPr dirty="0" err="1"/>
              <a:t>wedi</a:t>
            </a:r>
            <a:r>
              <a:rPr dirty="0"/>
              <a:t> </a:t>
            </a:r>
            <a:r>
              <a:rPr dirty="0" err="1"/>
              <a:t>cwblhau</a:t>
            </a:r>
            <a:r>
              <a:rPr dirty="0"/>
              <a:t> </a:t>
            </a:r>
            <a:r>
              <a:rPr dirty="0" err="1"/>
              <a:t>eich</a:t>
            </a:r>
            <a:r>
              <a:rPr dirty="0"/>
              <a:t> </a:t>
            </a:r>
            <a:r>
              <a:rPr dirty="0" err="1"/>
              <a:t>Gwobr</a:t>
            </a:r>
            <a:r>
              <a:rPr dirty="0"/>
              <a:t> Arian DofE, </a:t>
            </a:r>
            <a:r>
              <a:rPr dirty="0" err="1"/>
              <a:t>mae'n</a:t>
            </a:r>
            <a:r>
              <a:rPr dirty="0"/>
              <a:t> </a:t>
            </a:r>
            <a:r>
              <a:rPr dirty="0" err="1"/>
              <a:t>rhaid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chi </a:t>
            </a:r>
            <a:r>
              <a:rPr dirty="0" err="1"/>
              <a:t>wneud</a:t>
            </a:r>
            <a:r>
              <a:rPr dirty="0"/>
              <a:t> 6 mis </a:t>
            </a:r>
            <a:r>
              <a:rPr dirty="0" err="1"/>
              <a:t>arall</a:t>
            </a:r>
            <a:r>
              <a:rPr dirty="0"/>
              <a:t> </a:t>
            </a:r>
            <a:r>
              <a:rPr dirty="0" err="1"/>
              <a:t>yn</a:t>
            </a:r>
            <a:r>
              <a:rPr dirty="0"/>
              <a:t> </a:t>
            </a:r>
            <a:r>
              <a:rPr dirty="0" err="1"/>
              <a:t>unrhyw</a:t>
            </a:r>
            <a:r>
              <a:rPr dirty="0"/>
              <a:t> un </a:t>
            </a:r>
            <a:r>
              <a:rPr dirty="0" err="1"/>
              <a:t>o'r</a:t>
            </a:r>
            <a:r>
              <a:rPr dirty="0"/>
              <a:t> </a:t>
            </a:r>
            <a:r>
              <a:rPr dirty="0" err="1"/>
              <a:t>adrannau</a:t>
            </a:r>
            <a:r>
              <a:rPr dirty="0"/>
              <a:t> </a:t>
            </a:r>
            <a:r>
              <a:rPr dirty="0" err="1"/>
              <a:t>Gwirfoddoli</a:t>
            </a:r>
            <a:r>
              <a:rPr dirty="0"/>
              <a:t>, </a:t>
            </a:r>
            <a:r>
              <a:rPr dirty="0" err="1"/>
              <a:t>Corfforol</a:t>
            </a:r>
            <a:r>
              <a:rPr dirty="0"/>
              <a:t> neu </a:t>
            </a:r>
            <a:r>
              <a:rPr dirty="0" err="1"/>
              <a:t>Sgiliau</a:t>
            </a:r>
            <a:r>
              <a:rPr dirty="0"/>
              <a:t>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Bydd</a:t>
            </a:r>
            <a:r>
              <a:rPr dirty="0"/>
              <a:t> </a:t>
            </a:r>
            <a:r>
              <a:rPr dirty="0" err="1"/>
              <a:t>angen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chi </a:t>
            </a:r>
            <a:r>
              <a:rPr dirty="0" err="1"/>
              <a:t>gadw</a:t>
            </a:r>
            <a:r>
              <a:rPr dirty="0"/>
              <a:t> </a:t>
            </a:r>
            <a:r>
              <a:rPr dirty="0" err="1"/>
              <a:t>cofnod</a:t>
            </a:r>
            <a:r>
              <a:rPr dirty="0"/>
              <a:t> </a:t>
            </a:r>
            <a:r>
              <a:rPr dirty="0" err="1"/>
              <a:t>o'r</a:t>
            </a:r>
            <a:r>
              <a:rPr dirty="0"/>
              <a:t> </a:t>
            </a:r>
            <a:r>
              <a:rPr dirty="0" err="1"/>
              <a:t>amser</a:t>
            </a:r>
            <a:r>
              <a:rPr dirty="0"/>
              <a:t> </a:t>
            </a:r>
            <a:r>
              <a:rPr dirty="0" err="1"/>
              <a:t>rydych</a:t>
            </a:r>
            <a:r>
              <a:rPr dirty="0"/>
              <a:t> </a:t>
            </a:r>
            <a:r>
              <a:rPr dirty="0" err="1"/>
              <a:t>chi'n</a:t>
            </a:r>
            <a:r>
              <a:rPr dirty="0"/>
              <a:t> </a:t>
            </a:r>
            <a:r>
              <a:rPr dirty="0" err="1"/>
              <a:t>ei</a:t>
            </a:r>
            <a:r>
              <a:rPr dirty="0"/>
              <a:t> </a:t>
            </a:r>
            <a:r>
              <a:rPr dirty="0" err="1"/>
              <a:t>dreulio</a:t>
            </a:r>
            <a:r>
              <a:rPr dirty="0"/>
              <a:t> </a:t>
            </a:r>
            <a:r>
              <a:rPr dirty="0" err="1"/>
              <a:t>ar</a:t>
            </a:r>
            <a:r>
              <a:rPr dirty="0"/>
              <a:t> bob </a:t>
            </a:r>
            <a:r>
              <a:rPr dirty="0" err="1"/>
              <a:t>gweithgaredd</a:t>
            </a:r>
            <a:r>
              <a:rPr dirty="0"/>
              <a:t> a </a:t>
            </a:r>
            <a:r>
              <a:rPr dirty="0" err="1"/>
              <a:t>gofyn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rywun</a:t>
            </a:r>
            <a:r>
              <a:rPr dirty="0"/>
              <a:t> â </a:t>
            </a:r>
            <a:r>
              <a:rPr dirty="0" err="1"/>
              <a:t>dealltwriaeth</a:t>
            </a:r>
            <a:r>
              <a:rPr dirty="0"/>
              <a:t> </a:t>
            </a:r>
            <a:r>
              <a:rPr dirty="0" err="1"/>
              <a:t>dda</a:t>
            </a:r>
            <a:r>
              <a:rPr dirty="0"/>
              <a:t> </a:t>
            </a:r>
            <a:r>
              <a:rPr dirty="0" err="1"/>
              <a:t>o'r</a:t>
            </a:r>
            <a:r>
              <a:rPr dirty="0"/>
              <a:t> </a:t>
            </a:r>
            <a:r>
              <a:rPr dirty="0" err="1"/>
              <a:t>gweithgaredd</a:t>
            </a:r>
            <a:r>
              <a:rPr dirty="0"/>
              <a:t> </a:t>
            </a:r>
            <a:r>
              <a:rPr dirty="0" err="1"/>
              <a:t>rydych</a:t>
            </a:r>
            <a:r>
              <a:rPr dirty="0"/>
              <a:t> chi </a:t>
            </a:r>
            <a:r>
              <a:rPr dirty="0" err="1"/>
              <a:t>wedi'i</a:t>
            </a:r>
            <a:r>
              <a:rPr dirty="0"/>
              <a:t> </a:t>
            </a:r>
            <a:r>
              <a:rPr dirty="0" err="1"/>
              <a:t>ddewis</a:t>
            </a:r>
            <a:r>
              <a:rPr dirty="0"/>
              <a:t>, </a:t>
            </a:r>
            <a:r>
              <a:rPr dirty="0" err="1"/>
              <a:t>ysgrifennu</a:t>
            </a:r>
            <a:r>
              <a:rPr dirty="0"/>
              <a:t> </a:t>
            </a:r>
            <a:r>
              <a:rPr dirty="0" err="1"/>
              <a:t>adroddiad</a:t>
            </a:r>
            <a:r>
              <a:rPr dirty="0"/>
              <a:t> </a:t>
            </a:r>
            <a:r>
              <a:rPr dirty="0" err="1"/>
              <a:t>yn</a:t>
            </a:r>
            <a:r>
              <a:rPr dirty="0"/>
              <a:t> </a:t>
            </a:r>
            <a:r>
              <a:rPr dirty="0" err="1"/>
              <a:t>disgrifio'r</a:t>
            </a:r>
            <a:r>
              <a:rPr dirty="0"/>
              <a:t> </a:t>
            </a:r>
            <a:r>
              <a:rPr dirty="0" err="1"/>
              <a:t>hyn</a:t>
            </a:r>
            <a:r>
              <a:rPr dirty="0"/>
              <a:t> </a:t>
            </a:r>
            <a:r>
              <a:rPr dirty="0" err="1"/>
              <a:t>rydych</a:t>
            </a:r>
            <a:r>
              <a:rPr dirty="0"/>
              <a:t> chi </a:t>
            </a:r>
            <a:r>
              <a:rPr dirty="0" err="1"/>
              <a:t>wedi'i</a:t>
            </a:r>
            <a:r>
              <a:rPr dirty="0"/>
              <a:t> </a:t>
            </a:r>
            <a:r>
              <a:rPr dirty="0" err="1"/>
              <a:t>wneud</a:t>
            </a:r>
            <a:r>
              <a:rPr dirty="0"/>
              <a:t>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Ar</a:t>
            </a:r>
            <a:r>
              <a:rPr dirty="0"/>
              <a:t> </a:t>
            </a:r>
            <a:r>
              <a:rPr dirty="0" err="1"/>
              <a:t>gyfer</a:t>
            </a:r>
            <a:r>
              <a:rPr dirty="0"/>
              <a:t> </a:t>
            </a:r>
            <a:r>
              <a:rPr dirty="0" err="1"/>
              <a:t>pob</a:t>
            </a:r>
            <a:r>
              <a:rPr dirty="0"/>
              <a:t> </a:t>
            </a:r>
            <a:r>
              <a:rPr dirty="0" err="1"/>
              <a:t>adran</a:t>
            </a:r>
            <a:r>
              <a:rPr dirty="0"/>
              <a:t> </a:t>
            </a:r>
            <a:r>
              <a:rPr dirty="0" err="1"/>
              <a:t>gallwch</a:t>
            </a:r>
            <a:r>
              <a:rPr dirty="0"/>
              <a:t> </a:t>
            </a:r>
            <a:r>
              <a:rPr dirty="0" err="1"/>
              <a:t>ddewis</a:t>
            </a:r>
            <a:r>
              <a:rPr dirty="0"/>
              <a:t> </a:t>
            </a:r>
            <a:r>
              <a:rPr dirty="0" err="1"/>
              <a:t>beth</a:t>
            </a:r>
            <a:r>
              <a:rPr dirty="0"/>
              <a:t> </a:t>
            </a:r>
            <a:r>
              <a:rPr dirty="0" err="1"/>
              <a:t>yr</a:t>
            </a:r>
            <a:r>
              <a:rPr dirty="0"/>
              <a:t> </a:t>
            </a:r>
            <a:r>
              <a:rPr dirty="0" err="1"/>
              <a:t>hoffech</a:t>
            </a:r>
            <a:r>
              <a:rPr dirty="0"/>
              <a:t> </a:t>
            </a:r>
            <a:r>
              <a:rPr dirty="0" err="1"/>
              <a:t>ei</a:t>
            </a:r>
            <a:r>
              <a:rPr dirty="0"/>
              <a:t> </a:t>
            </a:r>
            <a:r>
              <a:rPr dirty="0" err="1"/>
              <a:t>wneud</a:t>
            </a:r>
            <a:r>
              <a:rPr dirty="0"/>
              <a:t> - </a:t>
            </a:r>
            <a:r>
              <a:rPr dirty="0" err="1"/>
              <a:t>gallwch</a:t>
            </a:r>
            <a:r>
              <a:rPr dirty="0"/>
              <a:t> </a:t>
            </a:r>
            <a:r>
              <a:rPr dirty="0" err="1"/>
              <a:t>roi</a:t>
            </a:r>
            <a:r>
              <a:rPr dirty="0"/>
              <a:t> </a:t>
            </a:r>
            <a:r>
              <a:rPr dirty="0" err="1"/>
              <a:t>cynnig</a:t>
            </a:r>
            <a:r>
              <a:rPr dirty="0"/>
              <a:t> </a:t>
            </a:r>
            <a:r>
              <a:rPr dirty="0" err="1"/>
              <a:t>ar</a:t>
            </a:r>
            <a:r>
              <a:rPr dirty="0"/>
              <a:t> </a:t>
            </a:r>
            <a:r>
              <a:rPr dirty="0" err="1"/>
              <a:t>rywbeth</a:t>
            </a:r>
            <a:r>
              <a:rPr dirty="0"/>
              <a:t> </a:t>
            </a:r>
            <a:r>
              <a:rPr dirty="0" err="1"/>
              <a:t>newydd</a:t>
            </a:r>
            <a:r>
              <a:rPr dirty="0"/>
              <a:t> neu </a:t>
            </a:r>
            <a:r>
              <a:rPr dirty="0" err="1"/>
              <a:t>ddewis</a:t>
            </a:r>
            <a:r>
              <a:rPr dirty="0"/>
              <a:t> </a:t>
            </a:r>
            <a:r>
              <a:rPr dirty="0" err="1"/>
              <a:t>gwella</a:t>
            </a:r>
            <a:r>
              <a:rPr dirty="0"/>
              <a:t> </a:t>
            </a:r>
            <a:r>
              <a:rPr dirty="0" err="1"/>
              <a:t>yn</a:t>
            </a:r>
            <a:r>
              <a:rPr dirty="0"/>
              <a:t> </a:t>
            </a:r>
            <a:r>
              <a:rPr dirty="0" err="1"/>
              <a:t>rhywbeth</a:t>
            </a:r>
            <a:r>
              <a:rPr dirty="0"/>
              <a:t> </a:t>
            </a:r>
            <a:r>
              <a:rPr dirty="0" err="1"/>
              <a:t>rydych</a:t>
            </a:r>
            <a:r>
              <a:rPr dirty="0"/>
              <a:t> </a:t>
            </a:r>
            <a:r>
              <a:rPr dirty="0" err="1"/>
              <a:t>eisoes</a:t>
            </a:r>
            <a:r>
              <a:rPr dirty="0"/>
              <a:t> </a:t>
            </a:r>
            <a:r>
              <a:rPr dirty="0" err="1"/>
              <a:t>yn</a:t>
            </a:r>
            <a:r>
              <a:rPr dirty="0"/>
              <a:t> </a:t>
            </a:r>
            <a:r>
              <a:rPr dirty="0" err="1"/>
              <a:t>ei</a:t>
            </a:r>
            <a:r>
              <a:rPr dirty="0"/>
              <a:t> </a:t>
            </a:r>
            <a:r>
              <a:rPr dirty="0" err="1"/>
              <a:t>wneud</a:t>
            </a:r>
            <a:r>
              <a:rPr dirty="0"/>
              <a:t>.  Gall </a:t>
            </a:r>
            <a:r>
              <a:rPr dirty="0" err="1"/>
              <a:t>eich</a:t>
            </a:r>
            <a:r>
              <a:rPr dirty="0"/>
              <a:t> DofE </a:t>
            </a:r>
            <a:r>
              <a:rPr dirty="0" err="1"/>
              <a:t>fod</a:t>
            </a:r>
            <a:r>
              <a:rPr dirty="0"/>
              <a:t> </a:t>
            </a:r>
            <a:r>
              <a:rPr dirty="0" err="1"/>
              <a:t>yn</a:t>
            </a:r>
            <a:r>
              <a:rPr dirty="0"/>
              <a:t> </a:t>
            </a:r>
            <a:r>
              <a:rPr dirty="0" err="1"/>
              <a:t>beth</a:t>
            </a:r>
            <a:r>
              <a:rPr dirty="0"/>
              <a:t> </a:t>
            </a:r>
            <a:r>
              <a:rPr dirty="0" err="1"/>
              <a:t>bynnag</a:t>
            </a:r>
            <a:r>
              <a:rPr dirty="0"/>
              <a:t> </a:t>
            </a:r>
            <a:r>
              <a:rPr dirty="0" err="1"/>
              <a:t>yr</a:t>
            </a:r>
            <a:r>
              <a:rPr dirty="0"/>
              <a:t> </a:t>
            </a:r>
            <a:r>
              <a:rPr dirty="0" err="1"/>
              <a:t>ydych</a:t>
            </a:r>
            <a:r>
              <a:rPr dirty="0"/>
              <a:t> am </a:t>
            </a:r>
            <a:r>
              <a:rPr dirty="0" err="1"/>
              <a:t>iddo</a:t>
            </a:r>
            <a:r>
              <a:rPr dirty="0"/>
              <a:t> </a:t>
            </a:r>
            <a:r>
              <a:rPr dirty="0" err="1"/>
              <a:t>fod</a:t>
            </a:r>
            <a:r>
              <a:rPr dirty="0"/>
              <a:t>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Byddaf</a:t>
            </a:r>
            <a:r>
              <a:rPr dirty="0"/>
              <a:t> </a:t>
            </a:r>
            <a:r>
              <a:rPr dirty="0" err="1"/>
              <a:t>nawr</a:t>
            </a:r>
            <a:r>
              <a:rPr dirty="0"/>
              <a:t> </a:t>
            </a:r>
            <a:r>
              <a:rPr dirty="0" err="1"/>
              <a:t>yn</a:t>
            </a:r>
            <a:r>
              <a:rPr dirty="0"/>
              <a:t> </a:t>
            </a:r>
            <a:r>
              <a:rPr dirty="0" err="1"/>
              <a:t>disgrifio</a:t>
            </a:r>
            <a:r>
              <a:rPr dirty="0"/>
              <a:t> </a:t>
            </a:r>
            <a:r>
              <a:rPr dirty="0" err="1"/>
              <a:t>pob</a:t>
            </a:r>
            <a:r>
              <a:rPr dirty="0"/>
              <a:t> </a:t>
            </a:r>
            <a:r>
              <a:rPr dirty="0" err="1"/>
              <a:t>adran</a:t>
            </a:r>
            <a:r>
              <a:rPr dirty="0"/>
              <a:t> </a:t>
            </a:r>
            <a:r>
              <a:rPr dirty="0" err="1"/>
              <a:t>o'r</a:t>
            </a:r>
            <a:r>
              <a:rPr dirty="0"/>
              <a:t> </a:t>
            </a:r>
            <a:r>
              <a:rPr dirty="0" err="1"/>
              <a:t>Wobr</a:t>
            </a:r>
            <a:r>
              <a:rPr dirty="0"/>
              <a:t> </a:t>
            </a:r>
            <a:r>
              <a:rPr dirty="0" err="1"/>
              <a:t>mewn</a:t>
            </a:r>
            <a:r>
              <a:rPr dirty="0"/>
              <a:t> </a:t>
            </a:r>
            <a:r>
              <a:rPr dirty="0" err="1"/>
              <a:t>mwy</a:t>
            </a:r>
            <a:r>
              <a:rPr dirty="0"/>
              <a:t> o </a:t>
            </a:r>
            <a:r>
              <a:rPr dirty="0" err="1"/>
              <a:t>fanylder</a:t>
            </a:r>
            <a:r>
              <a:rPr dirty="0"/>
              <a:t>.​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003300" y="685800"/>
            <a:ext cx="4851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Fel rhan o'ch Gwobr DofE Aur, bydd angen i chi roi peth o'ch amser i wirfoddoli.​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​Os ydych chi eisoes wedi cwblhau eich Gwobr Efydd neu Arian byddwch yn gyfarwydd â'r rhan hon o'r Wobr a byddwch yn gwybod bod Gwirfoddoli yn gyfle gwych i newid pethau er gwell wrth ychwanegu at eich sgiliau a'ch hyder eich hun.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Mae gwirfoddoli yn gyfle i helpu pobl eraill, neu wneud gwahaniaeth i'r achosion yr ydych yn teimlo'n frwd drostynt.​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​Yn ogystal â newid pethau er gwell, mae llawer o bobl ifanc yn canfod bod gwirfoddoli yn ffordd dda o gynyddu eu hyder a datblygu sgiliau newydd.​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​Gallai enghreifftiau o wirfoddoli gynnwys hyfforddi tîm pêl-droed lleol, casglu eitemau i fanc bwyd neu ymgyrchu dros newid ar faterion sy'n bwysig i chi </a:t>
            </a:r>
            <a:r>
              <a:rPr b="1"/>
              <a:t>(cyflwynydd: mae croeso i chi ddefnyddio enghreifftiau o gyfranogwyr blaenorol a chynnwys ystod eang o enghreifftiau).​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b="1"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​Gallwch ddewis gwirfoddoli mewn unrhyw faes yr hoffech - yr unig reol yw na ddylech wneud swydd y mae cwmnïau fel rheol yn talu rhywun i'w gwneud.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003300" y="685800"/>
            <a:ext cx="4851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I gwblhau'r adran gorfforol o'ch Gwobr Aur, bydd gennych y cyfle i gymryd rhan mewn gweithgarwch corfforol rheolaidd. 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Gall dod yn fwy egnïol fod yn llawer o hwyl, a gall helpu i wneud i chi deimlo'n fwy hapus ac iach hefyd.​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​Mae bron pob gweithgaredd dawns, chwaraeon neu ffitrwydd yn gallu cyfrif — chi sydd i benderfynu pa weithgareddau a ddewiswch.​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​Efallai y penderfynwch ymuno â thîm neu ddewis rhywbeth y gallwch ei wneud ar eich pen eich hun.​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​Efallai yr hoffech roi cynnig ar rywbeth cwbl newydd, neu ganolbwyntio a gwella ar weithgaredd rydych eisoes yn ei wneud.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/>
          </p:nvPr>
        </p:nvSpPr>
        <p:spPr>
          <a:xfrm>
            <a:off x="1003300" y="685800"/>
            <a:ext cx="4851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7" name="Shape 1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Drwy'r adran Sgiliau, cewch eich annog i ddatblygu eich sgiliau ymarferol a chymdeithasol mewn maes o'ch dewis.​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​Gallwch benderfynu p'un a fyddwch yn gwella yn rhywbeth rydych chi eisoes yn angerddol amdano, neu'n rhoi cynnig ar ddysgu rhywbeth newydd.​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​Yn y gorffennol, mae pobl ifanc wedi gwneud ystod eang o weithgareddau gwahanol ar gyfer eu hadran sgiliau megis dawnsio, codio cyfrifiadurol, gyrru a choginio</a:t>
            </a:r>
            <a:r>
              <a:rPr b="1"/>
              <a:t> (cyflwynydd: ychwanegwch eich enghreifftiau eich hun yma).​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b="1"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​Mae datblygu diddordebau a doniau newydd yn llawer o hwyl ac mae nifer o bobl ifanc yn teimlo eu bod wedi cyflawni rhywbeth yn sgil hynny.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/>
          </p:nvPr>
        </p:nvSpPr>
        <p:spPr>
          <a:xfrm>
            <a:off x="1003300" y="685800"/>
            <a:ext cx="4851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" name="Shape 1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Fel rhan o'ch Gwobr DofE Aur, byddwch yn cwblhau alldaith.​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​Fel rhan o dîm bach, byddwch yn cynllunio eich nod, dewis eich lleoliad ac yn gwneud rhywfaint o hyfforddiant i wneud yn siŵr eich bod yn barod ac yn gwybod beth rydych chi'n ei wneud - yna byddwch yn treulio pedwar diwrnod a thair noson oddi cartref.​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Byddwch yn dewis sut ydych chi eisiau teithio - nid oes rhaid i chi deithio ar droed. Gallwch deithio ar gefn beic, mewn canŵ, caiac, cadair olwyn, cwch hwylio neu hyd yn oed ar gefn ceffyl.​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​Bydd eich alldaith yn gwella eich sgiliau gwytnwch, cyfathrebu, gwaith tîm ac arweinyddiaeth. 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</a:t>
            </a:r>
            <a:r>
              <a:rPr b="1"/>
              <a:t>(Cyflwynydd: Cymerwch ofal i roi'r un pwyslais ar bob un o'r pedair adran.  Er y bydd rhai pobl ifanc wedi'u denu at y DofE oherwydd yr alldaith, gwyddom fod rhai pobl ifanc yn ystyried yr elfen hon yn frawychus, felly gall fod angen sicrwydd arnynt.)​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/>
          </p:nvPr>
        </p:nvSpPr>
        <p:spPr>
          <a:xfrm>
            <a:off x="1003300" y="685800"/>
            <a:ext cx="4851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7" name="Shape 1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I ennill y Wobr Aur, mae adran ychwanegol - yr Adran Breswyl. 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​Mae'n brofiad mawr, cyffrous a boddhaus, lle treulir amser gyda phobl nad ydynt erioed wedi'u cyfarfod o'r blaen.​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​O ddysgu i eira fyrddio yn yr Alban i helpu mewn gwersyll plant, mae yna lawer o bosibiliadau cyffrous i gymryd rhan ynddynt - yn y DU a thramor. 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​Drwy gwblhau eu hadran breswyl, bydd pobl ifanc yn dysgu sut i weithio gyda phobl o gefndiroedd gwahanol a magu hyder wrth aros mewn amgylcheddau newydd. 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/>
          </p:nvPr>
        </p:nvSpPr>
        <p:spPr>
          <a:xfrm>
            <a:off x="1003300" y="685800"/>
            <a:ext cx="4851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2" name="Shape 16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Ar ôl i chi gofrestru i'ch DofE, byddwch yn derbyn Pecyn Croeso drwy'r post, sy'n cynnwys llawer o wybodaeth a chyngor defnyddiol. 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​Byddwch hefyd yn cael eich cyfrif eDofE eich hun, fel y gallwch gynllunio eich gweithgareddau ar-lein yn defnyddio'r ap DofE am ddim.​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​Byddwch hefyd yn derbyn Cerdyn DofE a fydd yn rhoi gostyngiad i chi a'ch teulu mewn sawl siop yn gwerthu'r math o offer fydd ei angen arnoch.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Oherwydd bod cyfranogwyr DofE yn yrwyr diogel yn ystadegol, gallech hefyd elwa ar yswiriant car gostyngedig drwy 'Gyrru DofE' - ein partneriaeth â thri chwmni yswiriant.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02005" y="2344483"/>
            <a:ext cx="9089391" cy="1588200"/>
          </a:xfrm>
          <a:prstGeom prst="rect">
            <a:avLst/>
          </a:prstGeom>
        </p:spPr>
        <p:txBody>
          <a:bodyPr/>
          <a:lstStyle/>
          <a:p>
            <a:r>
              <a:t>Click to add title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604010" y="4235196"/>
            <a:ext cx="7485382" cy="1890714"/>
          </a:xfrm>
          <a:prstGeom prst="rect">
            <a:avLst/>
          </a:prstGeom>
        </p:spPr>
        <p:txBody>
          <a:bodyPr/>
          <a:lstStyle/>
          <a:p>
            <a:r>
              <a:t>Click to add subtitle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add title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add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add title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add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add title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534669" y="1739455"/>
            <a:ext cx="4651631" cy="4991483"/>
          </a:xfrm>
          <a:prstGeom prst="rect">
            <a:avLst/>
          </a:prstGeom>
        </p:spPr>
        <p:txBody>
          <a:bodyPr/>
          <a:lstStyle/>
          <a:p>
            <a:r>
              <a:t>Object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>
            <a:off x="-2" y="10"/>
            <a:ext cx="10692007" cy="7559996"/>
          </a:xfrm>
          <a:prstGeom prst="rect">
            <a:avLst/>
          </a:prstGeom>
          <a:solidFill>
            <a:srgbClr val="F82C9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add title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44500" y="278709"/>
            <a:ext cx="9804400" cy="756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Click to add title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44500" y="1522191"/>
            <a:ext cx="9804400" cy="322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Click to add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9891756" y="7033448"/>
            <a:ext cx="266974" cy="2794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jpe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/>
        </p:nvSpPr>
        <p:spPr>
          <a:xfrm>
            <a:off x="-2" y="10"/>
            <a:ext cx="10692007" cy="755999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3" name="Shape 73"/>
          <p:cNvSpPr/>
          <p:nvPr/>
        </p:nvSpPr>
        <p:spPr>
          <a:xfrm>
            <a:off x="1660078" y="2004217"/>
            <a:ext cx="7783784" cy="503389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4" name="Shape 74"/>
          <p:cNvSpPr/>
          <p:nvPr/>
        </p:nvSpPr>
        <p:spPr>
          <a:xfrm>
            <a:off x="253999" y="240815"/>
            <a:ext cx="2682521" cy="84482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2934246" y="241842"/>
            <a:ext cx="907262" cy="125677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6" name="Shape 76"/>
          <p:cNvSpPr/>
          <p:nvPr/>
        </p:nvSpPr>
        <p:spPr>
          <a:xfrm>
            <a:off x="253999" y="1083360"/>
            <a:ext cx="2682527" cy="415252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title"/>
          </p:nvPr>
        </p:nvSpPr>
        <p:spPr>
          <a:xfrm>
            <a:off x="444499" y="278708"/>
            <a:ext cx="8324216" cy="756924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</a:pPr>
            <a:r>
              <a:t>Eich Pecyn </a:t>
            </a:r>
            <a:r>
              <a:rPr spc="-100"/>
              <a:t>Croeso ac eDofE</a:t>
            </a:r>
          </a:p>
        </p:txBody>
      </p:sp>
      <p:sp>
        <p:nvSpPr>
          <p:cNvPr id="150" name="Shape 150"/>
          <p:cNvSpPr/>
          <p:nvPr/>
        </p:nvSpPr>
        <p:spPr>
          <a:xfrm>
            <a:off x="5346000" y="1276806"/>
            <a:ext cx="4888803" cy="582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1" name="Shape 151"/>
          <p:cNvSpPr/>
          <p:nvPr/>
        </p:nvSpPr>
        <p:spPr>
          <a:xfrm>
            <a:off x="457198" y="1276806"/>
            <a:ext cx="4888805" cy="582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2" name="Shape 152"/>
          <p:cNvSpPr/>
          <p:nvPr/>
        </p:nvSpPr>
        <p:spPr>
          <a:xfrm>
            <a:off x="457198" y="1276806"/>
            <a:ext cx="2396570" cy="5826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3" name="Shape 153"/>
          <p:cNvSpPr/>
          <p:nvPr/>
        </p:nvSpPr>
        <p:spPr>
          <a:xfrm>
            <a:off x="2853765" y="958048"/>
            <a:ext cx="7838238" cy="43285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4" name="Shape 154"/>
          <p:cNvSpPr/>
          <p:nvPr/>
        </p:nvSpPr>
        <p:spPr>
          <a:xfrm>
            <a:off x="9818460" y="1384399"/>
            <a:ext cx="873544" cy="608273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5" name="Shape 155"/>
          <p:cNvSpPr/>
          <p:nvPr/>
        </p:nvSpPr>
        <p:spPr>
          <a:xfrm>
            <a:off x="2853764" y="7102805"/>
            <a:ext cx="6971205" cy="364326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6" name="Shape 156"/>
          <p:cNvSpPr/>
          <p:nvPr/>
        </p:nvSpPr>
        <p:spPr>
          <a:xfrm>
            <a:off x="2853764" y="958048"/>
            <a:ext cx="5903889" cy="70969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7" name="Shape 157"/>
          <p:cNvSpPr/>
          <p:nvPr/>
        </p:nvSpPr>
        <p:spPr>
          <a:xfrm>
            <a:off x="5346000" y="1276807"/>
            <a:ext cx="3157615" cy="3140813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8" name="Shape 158"/>
          <p:cNvSpPr/>
          <p:nvPr/>
        </p:nvSpPr>
        <p:spPr>
          <a:xfrm>
            <a:off x="8497123" y="1276806"/>
            <a:ext cx="1737680" cy="582600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9" name="Shape 159"/>
          <p:cNvSpPr/>
          <p:nvPr/>
        </p:nvSpPr>
        <p:spPr>
          <a:xfrm>
            <a:off x="5346000" y="4411112"/>
            <a:ext cx="3157615" cy="269169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0" name="Shape 160"/>
          <p:cNvSpPr/>
          <p:nvPr/>
        </p:nvSpPr>
        <p:spPr>
          <a:xfrm>
            <a:off x="2853764" y="1276806"/>
            <a:ext cx="2492250" cy="5826000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/>
        </p:nvSpPr>
        <p:spPr>
          <a:xfrm>
            <a:off x="-1" y="6"/>
            <a:ext cx="6844604" cy="75599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17272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82C9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5" name="Shape 165"/>
          <p:cNvSpPr>
            <a:spLocks noGrp="1"/>
          </p:cNvSpPr>
          <p:nvPr>
            <p:ph type="title"/>
          </p:nvPr>
        </p:nvSpPr>
        <p:spPr>
          <a:xfrm>
            <a:off x="444498" y="278708"/>
            <a:ext cx="3750312" cy="756924"/>
          </a:xfrm>
          <a:prstGeom prst="rect">
            <a:avLst/>
          </a:prstGeom>
        </p:spPr>
        <p:txBody>
          <a:bodyPr/>
          <a:lstStyle>
            <a:lvl1pPr indent="12700">
              <a:spcBef>
                <a:spcPts val="100"/>
              </a:spcBef>
              <a:defRPr spc="-100"/>
            </a:lvl1pPr>
          </a:lstStyle>
          <a:p>
            <a:r>
              <a:t>Dechrau arni</a:t>
            </a:r>
          </a:p>
        </p:txBody>
      </p:sp>
      <p:sp>
        <p:nvSpPr>
          <p:cNvPr id="166" name="Shape 166"/>
          <p:cNvSpPr/>
          <p:nvPr/>
        </p:nvSpPr>
        <p:spPr>
          <a:xfrm>
            <a:off x="444500" y="1522190"/>
            <a:ext cx="4328160" cy="3101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3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Ydych </a:t>
            </a:r>
            <a:r>
              <a:rPr spc="-5"/>
              <a:t>chi’n</a:t>
            </a:r>
            <a:r>
              <a:rPr spc="-45"/>
              <a:t> </a:t>
            </a:r>
            <a:r>
              <a:t>barod</a:t>
            </a:r>
          </a:p>
          <a:p>
            <a:pPr marR="64135" indent="12700">
              <a:defRPr sz="3600" b="1">
                <a:latin typeface="Arial"/>
                <a:ea typeface="Arial"/>
                <a:cs typeface="Arial"/>
                <a:sym typeface="Arial"/>
              </a:defRPr>
            </a:pPr>
            <a:r>
              <a:t>i ddechrau </a:t>
            </a:r>
            <a:r>
              <a:rPr spc="-5"/>
              <a:t>antur</a:t>
            </a:r>
            <a:r>
              <a:rPr spc="-100"/>
              <a:t> </a:t>
            </a:r>
            <a:r>
              <a:t>na  </a:t>
            </a:r>
            <a:r>
              <a:rPr spc="-5"/>
              <a:t>fyddwch </a:t>
            </a:r>
            <a:r>
              <a:t>byth</a:t>
            </a:r>
            <a:r>
              <a:rPr spc="-25"/>
              <a:t> </a:t>
            </a:r>
            <a:r>
              <a:rPr spc="-5"/>
              <a:t>yn</a:t>
            </a:r>
          </a:p>
          <a:p>
            <a:pPr indent="12700">
              <a:defRPr sz="3600" b="1" spc="-5">
                <a:latin typeface="Arial"/>
                <a:ea typeface="Arial"/>
                <a:cs typeface="Arial"/>
                <a:sym typeface="Arial"/>
              </a:defRPr>
            </a:pPr>
            <a:r>
              <a:t>ei</a:t>
            </a:r>
            <a:r>
              <a:rPr spc="-10"/>
              <a:t> </a:t>
            </a:r>
            <a:r>
              <a:t>hanghoﬁo?</a:t>
            </a:r>
          </a:p>
          <a:p>
            <a:pPr marR="5080" indent="12700">
              <a:spcBef>
                <a:spcPts val="2100"/>
              </a:spcBef>
              <a:defRPr sz="2400" b="1">
                <a:latin typeface="Arial"/>
                <a:ea typeface="Arial"/>
                <a:cs typeface="Arial"/>
                <a:sym typeface="Arial"/>
              </a:defRPr>
            </a:pPr>
            <a:r>
              <a:t>I ddechrau </a:t>
            </a:r>
            <a:r>
              <a:rPr spc="-5"/>
              <a:t>arni </a:t>
            </a:r>
            <a:r>
              <a:t>gyda’ch</a:t>
            </a:r>
            <a:r>
              <a:rPr spc="-95"/>
              <a:t> </a:t>
            </a:r>
            <a:r>
              <a:rPr spc="-5"/>
              <a:t>DofE,  siaradwch </a:t>
            </a:r>
            <a:r>
              <a:t>â &lt;Insert</a:t>
            </a:r>
            <a:r>
              <a:rPr spc="-50"/>
              <a:t> </a:t>
            </a:r>
            <a:r>
              <a:rPr spc="-5"/>
              <a:t>Name&gt;.</a:t>
            </a:r>
          </a:p>
        </p:txBody>
      </p:sp>
      <p:sp>
        <p:nvSpPr>
          <p:cNvPr id="167" name="Shape 167"/>
          <p:cNvSpPr/>
          <p:nvPr/>
        </p:nvSpPr>
        <p:spPr>
          <a:xfrm>
            <a:off x="7251000" y="4103490"/>
            <a:ext cx="1663066" cy="51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900"/>
              </a:spcBef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t>&lt;INSERT</a:t>
            </a:r>
            <a:r>
              <a:rPr spc="-80"/>
              <a:t> </a:t>
            </a:r>
            <a:r>
              <a:rPr spc="-5"/>
              <a:t>NAME&gt;</a:t>
            </a:r>
          </a:p>
          <a:p>
            <a:pPr indent="12700">
              <a:spcBef>
                <a:spcPts val="700"/>
              </a:spcBef>
              <a:defRPr sz="1400" b="1">
                <a:latin typeface="Arial"/>
                <a:ea typeface="Arial"/>
                <a:cs typeface="Arial"/>
                <a:sym typeface="Arial"/>
              </a:defRPr>
            </a:pPr>
            <a:r>
              <a:t>&lt;Job</a:t>
            </a:r>
            <a:r>
              <a:rPr spc="-15"/>
              <a:t> </a:t>
            </a:r>
            <a:r>
              <a:t>title&gt;</a:t>
            </a:r>
          </a:p>
        </p:txBody>
      </p:sp>
      <p:sp>
        <p:nvSpPr>
          <p:cNvPr id="168" name="Shape 168"/>
          <p:cNvSpPr/>
          <p:nvPr/>
        </p:nvSpPr>
        <p:spPr>
          <a:xfrm>
            <a:off x="7202661" y="4835788"/>
            <a:ext cx="3045462" cy="2064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13970" indent="60960">
              <a:spcBef>
                <a:spcPts val="100"/>
              </a:spcBef>
              <a:defRPr sz="1100" b="1">
                <a:latin typeface="Arial"/>
                <a:ea typeface="Arial"/>
                <a:cs typeface="Arial"/>
                <a:sym typeface="Arial"/>
              </a:defRPr>
            </a:pPr>
            <a:r>
              <a:t>In this bit goes </a:t>
            </a:r>
            <a:r>
              <a:rPr spc="-4"/>
              <a:t>some </a:t>
            </a:r>
            <a:r>
              <a:t>words </a:t>
            </a:r>
            <a:r>
              <a:rPr spc="-4"/>
              <a:t>you’ve </a:t>
            </a:r>
            <a:r>
              <a:t>written  </a:t>
            </a:r>
            <a:r>
              <a:rPr spc="-4"/>
              <a:t>about yourself. Be </a:t>
            </a:r>
            <a:r>
              <a:t>positive </a:t>
            </a:r>
            <a:r>
              <a:rPr spc="-4"/>
              <a:t>and </a:t>
            </a:r>
            <a:r>
              <a:t>tell us who  </a:t>
            </a:r>
            <a:r>
              <a:rPr spc="-4"/>
              <a:t>you are? </a:t>
            </a:r>
            <a:r>
              <a:t>What </a:t>
            </a:r>
            <a:r>
              <a:rPr spc="-4"/>
              <a:t>you’ve </a:t>
            </a:r>
            <a:r>
              <a:t>done... though don’t  tell us </a:t>
            </a:r>
            <a:r>
              <a:rPr spc="-4"/>
              <a:t>your </a:t>
            </a:r>
            <a:r>
              <a:t>A Level </a:t>
            </a:r>
            <a:r>
              <a:rPr spc="-4"/>
              <a:t>results, </a:t>
            </a:r>
            <a:r>
              <a:rPr spc="-9"/>
              <a:t>there’s </a:t>
            </a:r>
            <a:r>
              <a:t>plenty  of other forms for that. </a:t>
            </a:r>
            <a:r>
              <a:rPr spc="-4"/>
              <a:t>And </a:t>
            </a:r>
            <a:r>
              <a:t>what </a:t>
            </a:r>
            <a:r>
              <a:rPr spc="-4"/>
              <a:t>excites  you about </a:t>
            </a:r>
            <a:r>
              <a:t>the </a:t>
            </a:r>
            <a:r>
              <a:rPr spc="-4"/>
              <a:t>DofE. </a:t>
            </a:r>
            <a:r>
              <a:rPr spc="-30"/>
              <a:t>You </a:t>
            </a:r>
            <a:r>
              <a:rPr spc="-4"/>
              <a:t>can </a:t>
            </a:r>
            <a:r>
              <a:t>go on for  quite a bit... well, </a:t>
            </a:r>
            <a:r>
              <a:rPr spc="-4"/>
              <a:t>as </a:t>
            </a:r>
            <a:r>
              <a:t>long </a:t>
            </a:r>
            <a:r>
              <a:rPr spc="-4"/>
              <a:t>as </a:t>
            </a:r>
            <a:r>
              <a:t>it </a:t>
            </a:r>
            <a:r>
              <a:rPr spc="-4"/>
              <a:t>ﬁlls </a:t>
            </a:r>
            <a:r>
              <a:t>this box  </a:t>
            </a:r>
            <a:r>
              <a:rPr spc="-4"/>
              <a:t>and </a:t>
            </a:r>
            <a:r>
              <a:t>then </a:t>
            </a:r>
            <a:r>
              <a:rPr spc="-4"/>
              <a:t>suddenly your </a:t>
            </a:r>
            <a:r>
              <a:t>words will get </a:t>
            </a:r>
            <a:r>
              <a:rPr spc="-4"/>
              <a:t>cut  </a:t>
            </a:r>
            <a:r>
              <a:t>off, </a:t>
            </a:r>
            <a:r>
              <a:rPr spc="-4"/>
              <a:t>even </a:t>
            </a:r>
            <a:r>
              <a:t>if </a:t>
            </a:r>
            <a:r>
              <a:rPr spc="-4"/>
              <a:t>you’re </a:t>
            </a:r>
            <a:r>
              <a:t>in the </a:t>
            </a:r>
            <a:r>
              <a:rPr spc="-4"/>
              <a:t>middle</a:t>
            </a:r>
            <a:r>
              <a:rPr spc="-35"/>
              <a:t> </a:t>
            </a:r>
            <a:r>
              <a:t>of</a:t>
            </a:r>
          </a:p>
          <a:p>
            <a:pPr>
              <a:defRPr sz="13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R="5080" indent="1236980">
              <a:spcBef>
                <a:spcPts val="700"/>
              </a:spcBef>
              <a:defRPr sz="1400" b="1">
                <a:latin typeface="Arial"/>
                <a:ea typeface="Arial"/>
                <a:cs typeface="Arial"/>
                <a:sym typeface="Arial"/>
              </a:defRPr>
            </a:pPr>
            <a:r>
              <a:t>The </a:t>
            </a:r>
            <a:r>
              <a:rPr spc="-5"/>
              <a:t>DofE </a:t>
            </a:r>
            <a:r>
              <a:t>is a</a:t>
            </a:r>
            <a:r>
              <a:rPr spc="-75"/>
              <a:t> </a:t>
            </a:r>
            <a:r>
              <a:rPr spc="-20"/>
              <a:t>charity.  </a:t>
            </a:r>
            <a:r>
              <a:rPr spc="-10"/>
              <a:t>Visit </a:t>
            </a:r>
            <a:r>
              <a:rPr spc="-5"/>
              <a:t>DofE.org </a:t>
            </a:r>
            <a:r>
              <a:t>for </a:t>
            </a:r>
            <a:r>
              <a:rPr spc="-5"/>
              <a:t>more</a:t>
            </a:r>
            <a:r>
              <a:rPr spc="-65"/>
              <a:t> </a:t>
            </a:r>
            <a:r>
              <a:t>information.</a:t>
            </a:r>
          </a:p>
        </p:txBody>
      </p:sp>
      <p:sp>
        <p:nvSpPr>
          <p:cNvPr id="169" name="Shape 169"/>
          <p:cNvSpPr/>
          <p:nvPr/>
        </p:nvSpPr>
        <p:spPr>
          <a:xfrm>
            <a:off x="5523800" y="457210"/>
            <a:ext cx="4711003" cy="346564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70" name="Shape 170"/>
          <p:cNvSpPr/>
          <p:nvPr/>
        </p:nvSpPr>
        <p:spPr>
          <a:xfrm>
            <a:off x="457200" y="6191351"/>
            <a:ext cx="2606090" cy="45450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71" name="Shape 171"/>
          <p:cNvSpPr/>
          <p:nvPr/>
        </p:nvSpPr>
        <p:spPr>
          <a:xfrm>
            <a:off x="457200" y="6644191"/>
            <a:ext cx="2606090" cy="45450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/>
        </p:nvSpPr>
        <p:spPr>
          <a:xfrm>
            <a:off x="3834699" y="10"/>
            <a:ext cx="6857304" cy="755999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9" name="Shape 79"/>
          <p:cNvSpPr/>
          <p:nvPr/>
        </p:nvSpPr>
        <p:spPr>
          <a:xfrm>
            <a:off x="-1" y="6"/>
            <a:ext cx="6844604" cy="75599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17272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82C9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80" name="Shape 80"/>
          <p:cNvSpPr/>
          <p:nvPr/>
        </p:nvSpPr>
        <p:spPr>
          <a:xfrm>
            <a:off x="457200" y="6208674"/>
            <a:ext cx="2572562" cy="89413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81" name="Shape 81"/>
          <p:cNvSpPr>
            <a:spLocks noGrp="1"/>
          </p:cNvSpPr>
          <p:nvPr>
            <p:ph type="title"/>
          </p:nvPr>
        </p:nvSpPr>
        <p:spPr>
          <a:xfrm>
            <a:off x="444500" y="278708"/>
            <a:ext cx="4730750" cy="756924"/>
          </a:xfrm>
          <a:prstGeom prst="rect">
            <a:avLst/>
          </a:prstGeom>
        </p:spPr>
        <p:txBody>
          <a:bodyPr/>
          <a:lstStyle>
            <a:lvl1pPr indent="12700">
              <a:spcBef>
                <a:spcPts val="100"/>
              </a:spcBef>
              <a:defRPr spc="-100"/>
            </a:lvl1pPr>
          </a:lstStyle>
          <a:p>
            <a:r>
              <a:t>Beth yw’r DofE?</a:t>
            </a:r>
          </a:p>
        </p:txBody>
      </p:sp>
      <p:sp>
        <p:nvSpPr>
          <p:cNvPr id="82" name="Shape 82"/>
          <p:cNvSpPr/>
          <p:nvPr/>
        </p:nvSpPr>
        <p:spPr>
          <a:xfrm>
            <a:off x="444500" y="1496790"/>
            <a:ext cx="5510530" cy="3265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2600" b="1" spc="-5">
                <a:latin typeface="Arial"/>
                <a:ea typeface="Arial"/>
                <a:cs typeface="Arial"/>
                <a:sym typeface="Arial"/>
              </a:defRPr>
            </a:pPr>
            <a:r>
              <a:t>Antur sy’n </a:t>
            </a:r>
            <a:r>
              <a:rPr spc="0"/>
              <a:t>newid bywyd </a:t>
            </a:r>
            <a:r>
              <a:t>yw’r</a:t>
            </a:r>
            <a:r>
              <a:rPr spc="-90"/>
              <a:t> </a:t>
            </a:r>
            <a:r>
              <a:t>DofE.</a:t>
            </a:r>
          </a:p>
          <a:p>
            <a:pPr marR="41275" indent="12700">
              <a:spcBef>
                <a:spcPts val="2400"/>
              </a:spcBef>
              <a:defRPr sz="2600" b="1" spc="-5">
                <a:latin typeface="Arial"/>
                <a:ea typeface="Arial"/>
                <a:cs typeface="Arial"/>
                <a:sym typeface="Arial"/>
              </a:defRPr>
            </a:pPr>
            <a:r>
              <a:t>Chi sy’n ei </a:t>
            </a:r>
            <a:r>
              <a:rPr spc="0"/>
              <a:t>llunio: Mae’r </a:t>
            </a:r>
            <a:r>
              <a:t>DofE yr</a:t>
            </a:r>
            <a:r>
              <a:rPr spc="-80"/>
              <a:t> </a:t>
            </a:r>
            <a:r>
              <a:rPr spc="0"/>
              <a:t>un  </a:t>
            </a:r>
            <a:r>
              <a:t>mor </a:t>
            </a:r>
            <a:r>
              <a:rPr spc="0"/>
              <a:t>unigryw â</a:t>
            </a:r>
            <a:r>
              <a:rPr spc="-15"/>
              <a:t> </a:t>
            </a:r>
            <a:r>
              <a:t>chi</a:t>
            </a:r>
          </a:p>
          <a:p>
            <a:pPr marR="150495" indent="12700">
              <a:spcBef>
                <a:spcPts val="2400"/>
              </a:spcBef>
              <a:defRPr sz="2600" b="1">
                <a:latin typeface="Arial"/>
                <a:ea typeface="Arial"/>
                <a:cs typeface="Arial"/>
                <a:sym typeface="Arial"/>
              </a:defRPr>
            </a:pPr>
            <a:r>
              <a:t>Mae </a:t>
            </a:r>
            <a:r>
              <a:rPr spc="-5"/>
              <a:t>miliynau </a:t>
            </a:r>
            <a:r>
              <a:t>o bobl ifanc </a:t>
            </a:r>
            <a:r>
              <a:rPr spc="-5"/>
              <a:t>yn </a:t>
            </a:r>
            <a:r>
              <a:t>y</a:t>
            </a:r>
            <a:r>
              <a:rPr spc="-94"/>
              <a:t> </a:t>
            </a:r>
            <a:r>
              <a:rPr spc="-5"/>
              <a:t>DU  eisoes </a:t>
            </a:r>
            <a:r>
              <a:t>wedi </a:t>
            </a:r>
            <a:r>
              <a:rPr spc="-5"/>
              <a:t>cwblhau eu</a:t>
            </a:r>
            <a:r>
              <a:rPr spc="-40"/>
              <a:t> </a:t>
            </a:r>
            <a:r>
              <a:rPr spc="-5"/>
              <a:t>DofE.</a:t>
            </a:r>
          </a:p>
          <a:p>
            <a:pPr indent="12700">
              <a:spcBef>
                <a:spcPts val="2400"/>
              </a:spcBef>
              <a:defRPr sz="2600" b="1">
                <a:latin typeface="Arial"/>
                <a:ea typeface="Arial"/>
                <a:cs typeface="Arial"/>
                <a:sym typeface="Arial"/>
              </a:defRPr>
            </a:pPr>
            <a:r>
              <a:t>Eich tro </a:t>
            </a:r>
            <a:r>
              <a:rPr spc="-5"/>
              <a:t>chi yw </a:t>
            </a:r>
            <a:r>
              <a:t>hi</a:t>
            </a:r>
            <a:r>
              <a:rPr spc="-20"/>
              <a:t> </a:t>
            </a:r>
            <a:r>
              <a:rPr spc="-30"/>
              <a:t>nawr.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/>
        </p:nvSpPr>
        <p:spPr>
          <a:xfrm>
            <a:off x="-2" y="10"/>
            <a:ext cx="10692007" cy="7559996"/>
          </a:xfrm>
          <a:prstGeom prst="rect">
            <a:avLst/>
          </a:prstGeom>
          <a:solidFill>
            <a:srgbClr val="F82C9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87" name="Shape 87"/>
          <p:cNvSpPr>
            <a:spLocks noGrp="1"/>
          </p:cNvSpPr>
          <p:nvPr>
            <p:ph type="title"/>
          </p:nvPr>
        </p:nvSpPr>
        <p:spPr>
          <a:xfrm>
            <a:off x="444500" y="278708"/>
            <a:ext cx="5578475" cy="756924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</a:pPr>
            <a:r>
              <a:t>Yn </a:t>
            </a:r>
            <a:r>
              <a:rPr spc="-100"/>
              <a:t>cyflwyno’r DofE</a:t>
            </a:r>
          </a:p>
        </p:txBody>
      </p:sp>
      <p:sp>
        <p:nvSpPr>
          <p:cNvPr id="88" name="Shape 88"/>
          <p:cNvSpPr/>
          <p:nvPr/>
        </p:nvSpPr>
        <p:spPr>
          <a:xfrm>
            <a:off x="457198" y="1276806"/>
            <a:ext cx="9777607" cy="582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89" name="Shape 89"/>
          <p:cNvSpPr/>
          <p:nvPr/>
        </p:nvSpPr>
        <p:spPr>
          <a:xfrm>
            <a:off x="4940300" y="3918708"/>
            <a:ext cx="736600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2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FILM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/>
        </p:nvSpPr>
        <p:spPr>
          <a:xfrm>
            <a:off x="-2" y="10"/>
            <a:ext cx="10692007" cy="7559996"/>
          </a:xfrm>
          <a:prstGeom prst="rect">
            <a:avLst/>
          </a:prstGeom>
          <a:solidFill>
            <a:srgbClr val="F82C9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4" name="Shape 94"/>
          <p:cNvSpPr/>
          <p:nvPr/>
        </p:nvSpPr>
        <p:spPr>
          <a:xfrm>
            <a:off x="457198" y="1276806"/>
            <a:ext cx="9777607" cy="582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title" idx="4294967295"/>
          </p:nvPr>
        </p:nvSpPr>
        <p:spPr>
          <a:xfrm>
            <a:off x="444499" y="278708"/>
            <a:ext cx="8776050" cy="756924"/>
          </a:xfrm>
          <a:prstGeom prst="rect">
            <a:avLst/>
          </a:prstGeom>
        </p:spPr>
        <p:txBody>
          <a:bodyPr/>
          <a:lstStyle>
            <a:lvl1pPr indent="12700">
              <a:spcBef>
                <a:spcPts val="100"/>
              </a:spcBef>
            </a:lvl1pPr>
          </a:lstStyle>
          <a:p>
            <a:r>
              <a:t>Beth fyddaf yn ei wneud?</a:t>
            </a:r>
          </a:p>
        </p:txBody>
      </p:sp>
      <p:pic>
        <p:nvPicPr>
          <p:cNvPr id="96" name="image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350" y="2351957"/>
            <a:ext cx="8648700" cy="36756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/>
        </p:nvSpPr>
        <p:spPr>
          <a:xfrm>
            <a:off x="5574588" y="10"/>
            <a:ext cx="5117401" cy="755999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1" name="Shape 101"/>
          <p:cNvSpPr/>
          <p:nvPr/>
        </p:nvSpPr>
        <p:spPr>
          <a:xfrm>
            <a:off x="-1" y="6"/>
            <a:ext cx="6844604" cy="75599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17272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82C9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444500" y="278708"/>
            <a:ext cx="5581650" cy="756924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</a:pPr>
            <a:r>
              <a:t>Yr </a:t>
            </a:r>
            <a:r>
              <a:rPr spc="-100"/>
              <a:t>adran </a:t>
            </a:r>
            <a:r>
              <a:t>wirfoddoli</a:t>
            </a:r>
          </a:p>
        </p:txBody>
      </p:sp>
      <p:sp>
        <p:nvSpPr>
          <p:cNvPr id="103" name="Shape 103"/>
          <p:cNvSpPr/>
          <p:nvPr/>
        </p:nvSpPr>
        <p:spPr>
          <a:xfrm>
            <a:off x="444498" y="1522190"/>
            <a:ext cx="5488944" cy="2956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700">
              <a:spcBef>
                <a:spcPts val="100"/>
              </a:spcBef>
              <a:defRPr sz="3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Gweithredu </a:t>
            </a:r>
            <a:r>
              <a:rPr>
                <a:solidFill>
                  <a:srgbClr val="000000"/>
                </a:solidFill>
              </a:rPr>
              <a:t>a gwneud  gwahaniaeth i’r</a:t>
            </a:r>
            <a:r>
              <a:rPr spc="-100">
                <a:solidFill>
                  <a:srgbClr val="000000"/>
                </a:solidFill>
              </a:rPr>
              <a:t> </a:t>
            </a:r>
            <a:r>
              <a:rPr spc="-5">
                <a:solidFill>
                  <a:srgbClr val="000000"/>
                </a:solidFill>
              </a:rPr>
              <a:t>achosion  sy’n agos at eich</a:t>
            </a:r>
            <a:r>
              <a:rPr spc="-50">
                <a:solidFill>
                  <a:srgbClr val="000000"/>
                </a:solidFill>
              </a:rPr>
              <a:t> </a:t>
            </a:r>
            <a:r>
              <a:rPr spc="-5">
                <a:solidFill>
                  <a:srgbClr val="000000"/>
                </a:solidFill>
              </a:rPr>
              <a:t>calon</a:t>
            </a:r>
          </a:p>
          <a:p>
            <a:pPr marR="1200150" indent="12700">
              <a:spcBef>
                <a:spcPts val="2400"/>
              </a:spcBef>
              <a:defRPr sz="3600" b="1" spc="-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Helpu eraill </a:t>
            </a:r>
            <a:r>
              <a:rPr spc="0">
                <a:solidFill>
                  <a:srgbClr val="000000"/>
                </a:solidFill>
              </a:rPr>
              <a:t>a</a:t>
            </a:r>
            <a:r>
              <a:rPr spc="-90">
                <a:solidFill>
                  <a:srgbClr val="000000"/>
                </a:solidFill>
              </a:rPr>
              <a:t> </a:t>
            </a:r>
            <a:r>
              <a:rPr spc="0">
                <a:solidFill>
                  <a:srgbClr val="000000"/>
                </a:solidFill>
              </a:rPr>
              <a:t>newid  pethau </a:t>
            </a:r>
            <a:r>
              <a:rPr>
                <a:solidFill>
                  <a:srgbClr val="000000"/>
                </a:solidFill>
              </a:rPr>
              <a:t>er</a:t>
            </a:r>
            <a:r>
              <a:rPr spc="-30">
                <a:solidFill>
                  <a:srgbClr val="000000"/>
                </a:solidFill>
              </a:rPr>
              <a:t> </a:t>
            </a:r>
            <a:r>
              <a:rPr spc="0">
                <a:solidFill>
                  <a:srgbClr val="000000"/>
                </a:solidFill>
              </a:rPr>
              <a:t>gwell</a:t>
            </a:r>
          </a:p>
        </p:txBody>
      </p:sp>
      <p:sp>
        <p:nvSpPr>
          <p:cNvPr id="104" name="Shape 104"/>
          <p:cNvSpPr/>
          <p:nvPr/>
        </p:nvSpPr>
        <p:spPr>
          <a:xfrm>
            <a:off x="457200" y="6191351"/>
            <a:ext cx="2606090" cy="45450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5" name="Shape 105"/>
          <p:cNvSpPr/>
          <p:nvPr/>
        </p:nvSpPr>
        <p:spPr>
          <a:xfrm>
            <a:off x="457200" y="6644191"/>
            <a:ext cx="2606090" cy="45450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/>
        </p:nvSpPr>
        <p:spPr>
          <a:xfrm>
            <a:off x="5574599" y="11"/>
            <a:ext cx="5117391" cy="378000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10" name="Shape 110"/>
          <p:cNvSpPr/>
          <p:nvPr/>
        </p:nvSpPr>
        <p:spPr>
          <a:xfrm>
            <a:off x="4936502" y="3780001"/>
            <a:ext cx="5755502" cy="378000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11" name="Shape 111"/>
          <p:cNvSpPr/>
          <p:nvPr/>
        </p:nvSpPr>
        <p:spPr>
          <a:xfrm>
            <a:off x="-1" y="6"/>
            <a:ext cx="6844604" cy="75599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17272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82C9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xfrm>
            <a:off x="444500" y="278708"/>
            <a:ext cx="5208905" cy="756924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</a:pPr>
            <a:r>
              <a:t>Yr </a:t>
            </a:r>
            <a:r>
              <a:rPr spc="-100"/>
              <a:t>adran </a:t>
            </a:r>
            <a:r>
              <a:t>gorfforol</a:t>
            </a:r>
          </a:p>
        </p:txBody>
      </p:sp>
      <p:sp>
        <p:nvSpPr>
          <p:cNvPr id="113" name="Shape 113"/>
          <p:cNvSpPr/>
          <p:nvPr/>
        </p:nvSpPr>
        <p:spPr>
          <a:xfrm>
            <a:off x="444500" y="1522191"/>
            <a:ext cx="5662930" cy="3490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2068" indent="12700">
              <a:spcBef>
                <a:spcPts val="100"/>
              </a:spcBef>
              <a:defRPr sz="3600" b="1" spc="-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Rhoi </a:t>
            </a:r>
            <a:r>
              <a:rPr spc="0"/>
              <a:t>hwb </a:t>
            </a:r>
            <a:r>
              <a:rPr spc="0">
                <a:solidFill>
                  <a:srgbClr val="000000"/>
                </a:solidFill>
              </a:rPr>
              <a:t>i’ch iechyd</a:t>
            </a:r>
            <a:r>
              <a:rPr spc="-95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0000"/>
                </a:solidFill>
              </a:rPr>
              <a:t>a’ch  fﬁtrwydd </a:t>
            </a:r>
            <a:r>
              <a:rPr spc="0">
                <a:solidFill>
                  <a:srgbClr val="000000"/>
                </a:solidFill>
              </a:rPr>
              <a:t>a </a:t>
            </a:r>
            <a:r>
              <a:rPr>
                <a:solidFill>
                  <a:srgbClr val="000000"/>
                </a:solidFill>
              </a:rPr>
              <a:t>mwynhau ar  yr </a:t>
            </a:r>
            <a:r>
              <a:rPr spc="0">
                <a:solidFill>
                  <a:srgbClr val="000000"/>
                </a:solidFill>
              </a:rPr>
              <a:t>un</a:t>
            </a:r>
            <a:r>
              <a:rPr spc="-10">
                <a:solidFill>
                  <a:srgbClr val="000000"/>
                </a:solidFill>
              </a:rPr>
              <a:t> </a:t>
            </a:r>
            <a:r>
              <a:rPr spc="0">
                <a:solidFill>
                  <a:srgbClr val="000000"/>
                </a:solidFill>
              </a:rPr>
              <a:t>pryd!</a:t>
            </a:r>
          </a:p>
          <a:p>
            <a:pPr marR="5713" indent="12700">
              <a:spcBef>
                <a:spcPts val="2400"/>
              </a:spcBef>
              <a:defRPr sz="3600" b="1" spc="-12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Mae</a:t>
            </a:r>
            <a:r>
              <a:rPr spc="-395"/>
              <a:t> </a:t>
            </a:r>
            <a:r>
              <a:rPr spc="-135"/>
              <a:t>bron</a:t>
            </a:r>
            <a:r>
              <a:rPr spc="-390"/>
              <a:t> </a:t>
            </a:r>
            <a:r>
              <a:rPr spc="-120"/>
              <a:t>pob</a:t>
            </a:r>
            <a:r>
              <a:rPr spc="-390"/>
              <a:t> </a:t>
            </a:r>
            <a:r>
              <a:rPr spc="-110">
                <a:solidFill>
                  <a:srgbClr val="000000"/>
                </a:solidFill>
              </a:rPr>
              <a:t>gweithgaredd  </a:t>
            </a:r>
            <a:r>
              <a:rPr spc="0">
                <a:solidFill>
                  <a:srgbClr val="000000"/>
                </a:solidFill>
              </a:rPr>
              <a:t>dawns, </a:t>
            </a:r>
            <a:r>
              <a:rPr spc="-5">
                <a:solidFill>
                  <a:srgbClr val="000000"/>
                </a:solidFill>
              </a:rPr>
              <a:t>chwaraeon </a:t>
            </a:r>
            <a:r>
              <a:rPr spc="0">
                <a:solidFill>
                  <a:srgbClr val="000000"/>
                </a:solidFill>
              </a:rPr>
              <a:t>neu  </a:t>
            </a:r>
            <a:r>
              <a:rPr spc="-5">
                <a:solidFill>
                  <a:srgbClr val="000000"/>
                </a:solidFill>
              </a:rPr>
              <a:t>fﬁtrwydd yn </a:t>
            </a:r>
            <a:r>
              <a:rPr spc="0">
                <a:solidFill>
                  <a:srgbClr val="000000"/>
                </a:solidFill>
              </a:rPr>
              <a:t>gallu</a:t>
            </a:r>
            <a:r>
              <a:rPr spc="-30">
                <a:solidFill>
                  <a:srgbClr val="000000"/>
                </a:solidFill>
              </a:rPr>
              <a:t> </a:t>
            </a:r>
            <a:r>
              <a:rPr spc="-5">
                <a:solidFill>
                  <a:srgbClr val="000000"/>
                </a:solidFill>
              </a:rPr>
              <a:t>cyfrif</a:t>
            </a:r>
          </a:p>
        </p:txBody>
      </p:sp>
      <p:sp>
        <p:nvSpPr>
          <p:cNvPr id="114" name="Shape 114"/>
          <p:cNvSpPr/>
          <p:nvPr/>
        </p:nvSpPr>
        <p:spPr>
          <a:xfrm>
            <a:off x="457200" y="6191351"/>
            <a:ext cx="2606090" cy="45450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15" name="Shape 115"/>
          <p:cNvSpPr/>
          <p:nvPr/>
        </p:nvSpPr>
        <p:spPr>
          <a:xfrm>
            <a:off x="457200" y="6644191"/>
            <a:ext cx="2606090" cy="45450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/>
        </p:nvSpPr>
        <p:spPr>
          <a:xfrm>
            <a:off x="5574599" y="11"/>
            <a:ext cx="5117391" cy="378000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0" name="Shape 120"/>
          <p:cNvSpPr/>
          <p:nvPr/>
        </p:nvSpPr>
        <p:spPr>
          <a:xfrm>
            <a:off x="5434901" y="3780001"/>
            <a:ext cx="5257101" cy="378000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1" name="Shape 121"/>
          <p:cNvSpPr/>
          <p:nvPr/>
        </p:nvSpPr>
        <p:spPr>
          <a:xfrm>
            <a:off x="-1" y="6"/>
            <a:ext cx="6844604" cy="75599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17272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82C9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2" name="Shape 122"/>
          <p:cNvSpPr>
            <a:spLocks noGrp="1"/>
          </p:cNvSpPr>
          <p:nvPr>
            <p:ph type="title"/>
          </p:nvPr>
        </p:nvSpPr>
        <p:spPr>
          <a:xfrm>
            <a:off x="444500" y="278708"/>
            <a:ext cx="4597400" cy="756924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</a:pPr>
            <a:r>
              <a:t>Yr </a:t>
            </a:r>
            <a:r>
              <a:rPr spc="-100"/>
              <a:t>adran sgiliau</a:t>
            </a:r>
          </a:p>
        </p:txBody>
      </p:sp>
      <p:sp>
        <p:nvSpPr>
          <p:cNvPr id="123" name="Shape 123"/>
          <p:cNvSpPr/>
          <p:nvPr/>
        </p:nvSpPr>
        <p:spPr>
          <a:xfrm>
            <a:off x="444498" y="1522190"/>
            <a:ext cx="4536444" cy="242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136525" indent="12700">
              <a:spcBef>
                <a:spcPts val="100"/>
              </a:spcBef>
              <a:defRPr sz="3600" b="1" spc="-6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Datblygu </a:t>
            </a:r>
            <a:r>
              <a:rPr spc="-60"/>
              <a:t>eich</a:t>
            </a:r>
            <a:r>
              <a:rPr spc="-270"/>
              <a:t> </a:t>
            </a:r>
            <a:r>
              <a:rPr spc="-75">
                <a:solidFill>
                  <a:srgbClr val="000000"/>
                </a:solidFill>
              </a:rPr>
              <a:t>sgiliau  presennol</a:t>
            </a:r>
          </a:p>
          <a:p>
            <a:pPr marR="5080" indent="12700">
              <a:spcBef>
                <a:spcPts val="2400"/>
              </a:spcBef>
              <a:defRPr sz="3600" b="1" spc="-6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Darganfod </a:t>
            </a:r>
            <a:r>
              <a:rPr spc="-75">
                <a:solidFill>
                  <a:srgbClr val="000000"/>
                </a:solidFill>
              </a:rPr>
              <a:t>pethau  </a:t>
            </a:r>
            <a:r>
              <a:rPr spc="-65">
                <a:solidFill>
                  <a:srgbClr val="000000"/>
                </a:solidFill>
              </a:rPr>
              <a:t>newydd </a:t>
            </a:r>
            <a:r>
              <a:rPr spc="-50">
                <a:solidFill>
                  <a:srgbClr val="000000"/>
                </a:solidFill>
              </a:rPr>
              <a:t>i’w</a:t>
            </a:r>
            <a:r>
              <a:rPr spc="-310">
                <a:solidFill>
                  <a:srgbClr val="000000"/>
                </a:solidFill>
              </a:rPr>
              <a:t> </a:t>
            </a:r>
            <a:r>
              <a:rPr spc="-75">
                <a:solidFill>
                  <a:srgbClr val="000000"/>
                </a:solidFill>
              </a:rPr>
              <a:t>mwynhau</a:t>
            </a:r>
          </a:p>
        </p:txBody>
      </p:sp>
      <p:sp>
        <p:nvSpPr>
          <p:cNvPr id="124" name="Shape 124"/>
          <p:cNvSpPr/>
          <p:nvPr/>
        </p:nvSpPr>
        <p:spPr>
          <a:xfrm>
            <a:off x="457200" y="6191351"/>
            <a:ext cx="2606090" cy="45450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5" name="Shape 125"/>
          <p:cNvSpPr/>
          <p:nvPr/>
        </p:nvSpPr>
        <p:spPr>
          <a:xfrm>
            <a:off x="457200" y="6644191"/>
            <a:ext cx="2606090" cy="45450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/>
        </p:nvSpPr>
        <p:spPr>
          <a:xfrm>
            <a:off x="5574588" y="11"/>
            <a:ext cx="5117401" cy="377999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0" name="Shape 130"/>
          <p:cNvSpPr/>
          <p:nvPr/>
        </p:nvSpPr>
        <p:spPr>
          <a:xfrm>
            <a:off x="5396801" y="3780001"/>
            <a:ext cx="5295201" cy="378000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1" name="Shape 131"/>
          <p:cNvSpPr/>
          <p:nvPr/>
        </p:nvSpPr>
        <p:spPr>
          <a:xfrm>
            <a:off x="-1" y="6"/>
            <a:ext cx="6844604" cy="75599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17272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82C9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title"/>
          </p:nvPr>
        </p:nvSpPr>
        <p:spPr>
          <a:xfrm>
            <a:off x="444500" y="278708"/>
            <a:ext cx="2259330" cy="756924"/>
          </a:xfrm>
          <a:prstGeom prst="rect">
            <a:avLst/>
          </a:prstGeom>
        </p:spPr>
        <p:txBody>
          <a:bodyPr/>
          <a:lstStyle>
            <a:lvl1pPr indent="12700">
              <a:spcBef>
                <a:spcPts val="100"/>
              </a:spcBef>
              <a:defRPr spc="-100"/>
            </a:lvl1pPr>
          </a:lstStyle>
          <a:p>
            <a:r>
              <a:t>Alldaith</a:t>
            </a:r>
          </a:p>
        </p:txBody>
      </p:sp>
      <p:sp>
        <p:nvSpPr>
          <p:cNvPr id="133" name="Shape 133"/>
          <p:cNvSpPr/>
          <p:nvPr/>
        </p:nvSpPr>
        <p:spPr>
          <a:xfrm>
            <a:off x="444500" y="1522191"/>
            <a:ext cx="5796280" cy="1890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314325" indent="12700">
              <a:spcBef>
                <a:spcPts val="100"/>
              </a:spcBef>
              <a:defRPr sz="3600" b="1" spc="-34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Treulio </a:t>
            </a:r>
            <a:r>
              <a:rPr spc="0">
                <a:solidFill>
                  <a:srgbClr val="000000"/>
                </a:solidFill>
              </a:rPr>
              <a:t>noson oddi  </a:t>
            </a:r>
            <a:r>
              <a:rPr spc="-5">
                <a:solidFill>
                  <a:srgbClr val="000000"/>
                </a:solidFill>
              </a:rPr>
              <a:t>cartref yn yr awyr</a:t>
            </a:r>
            <a:r>
              <a:rPr spc="-85">
                <a:solidFill>
                  <a:srgbClr val="000000"/>
                </a:solidFill>
              </a:rPr>
              <a:t> </a:t>
            </a:r>
            <a:r>
              <a:rPr spc="-5">
                <a:solidFill>
                  <a:srgbClr val="000000"/>
                </a:solidFill>
              </a:rPr>
              <a:t>agored</a:t>
            </a:r>
          </a:p>
          <a:p>
            <a:pPr indent="12700">
              <a:spcBef>
                <a:spcPts val="2400"/>
              </a:spcBef>
              <a:defRPr sz="3600" b="1" spc="-7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Creu </a:t>
            </a:r>
            <a:r>
              <a:rPr spc="-85">
                <a:solidFill>
                  <a:srgbClr val="000000"/>
                </a:solidFill>
              </a:rPr>
              <a:t>atgoﬁon</a:t>
            </a:r>
            <a:r>
              <a:rPr spc="-305">
                <a:solidFill>
                  <a:srgbClr val="000000"/>
                </a:solidFill>
              </a:rPr>
              <a:t> </a:t>
            </a:r>
            <a:r>
              <a:rPr spc="-95">
                <a:solidFill>
                  <a:srgbClr val="000000"/>
                </a:solidFill>
              </a:rPr>
              <a:t>bythgoﬁadwy</a:t>
            </a:r>
          </a:p>
        </p:txBody>
      </p:sp>
      <p:sp>
        <p:nvSpPr>
          <p:cNvPr id="134" name="Shape 134"/>
          <p:cNvSpPr/>
          <p:nvPr/>
        </p:nvSpPr>
        <p:spPr>
          <a:xfrm>
            <a:off x="457200" y="6191351"/>
            <a:ext cx="2606090" cy="45450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5" name="Shape 135"/>
          <p:cNvSpPr/>
          <p:nvPr/>
        </p:nvSpPr>
        <p:spPr>
          <a:xfrm>
            <a:off x="457200" y="6644191"/>
            <a:ext cx="2606090" cy="45450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/>
        </p:nvSpPr>
        <p:spPr>
          <a:xfrm>
            <a:off x="5727001" y="11"/>
            <a:ext cx="4965001" cy="377999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0" name="Shape 140"/>
          <p:cNvSpPr/>
          <p:nvPr/>
        </p:nvSpPr>
        <p:spPr>
          <a:xfrm>
            <a:off x="5434901" y="3780001"/>
            <a:ext cx="5257101" cy="378000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1" name="Shape 141"/>
          <p:cNvSpPr/>
          <p:nvPr/>
        </p:nvSpPr>
        <p:spPr>
          <a:xfrm>
            <a:off x="-1" y="6"/>
            <a:ext cx="6844604" cy="75599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17272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82C9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2" name="Shape 142"/>
          <p:cNvSpPr>
            <a:spLocks noGrp="1"/>
          </p:cNvSpPr>
          <p:nvPr>
            <p:ph type="title"/>
          </p:nvPr>
        </p:nvSpPr>
        <p:spPr>
          <a:xfrm>
            <a:off x="444500" y="278708"/>
            <a:ext cx="2330450" cy="756924"/>
          </a:xfrm>
          <a:prstGeom prst="rect">
            <a:avLst/>
          </a:prstGeom>
        </p:spPr>
        <p:txBody>
          <a:bodyPr/>
          <a:lstStyle>
            <a:lvl1pPr indent="12700">
              <a:spcBef>
                <a:spcPts val="100"/>
              </a:spcBef>
            </a:lvl1pPr>
          </a:lstStyle>
          <a:p>
            <a:r>
              <a:t>Preswyl</a:t>
            </a:r>
          </a:p>
        </p:txBody>
      </p:sp>
      <p:sp>
        <p:nvSpPr>
          <p:cNvPr id="143" name="Shape 143"/>
          <p:cNvSpPr/>
          <p:nvPr/>
        </p:nvSpPr>
        <p:spPr>
          <a:xfrm>
            <a:off x="444498" y="1522190"/>
            <a:ext cx="5427348" cy="242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177800" indent="12700">
              <a:spcBef>
                <a:spcPts val="100"/>
              </a:spcBef>
              <a:defRPr sz="3600" b="1" spc="-11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Treulio </a:t>
            </a:r>
            <a:r>
              <a:rPr spc="-60">
                <a:solidFill>
                  <a:srgbClr val="000000"/>
                </a:solidFill>
              </a:rPr>
              <a:t>pum </a:t>
            </a:r>
            <a:r>
              <a:rPr spc="-80">
                <a:solidFill>
                  <a:srgbClr val="000000"/>
                </a:solidFill>
              </a:rPr>
              <a:t>diwrnod </a:t>
            </a:r>
            <a:r>
              <a:rPr spc="0">
                <a:solidFill>
                  <a:srgbClr val="000000"/>
                </a:solidFill>
              </a:rPr>
              <a:t>a  </a:t>
            </a:r>
            <a:r>
              <a:rPr spc="-75">
                <a:solidFill>
                  <a:srgbClr val="000000"/>
                </a:solidFill>
              </a:rPr>
              <a:t>pedair noson </a:t>
            </a:r>
            <a:r>
              <a:rPr spc="-69">
                <a:solidFill>
                  <a:srgbClr val="000000"/>
                </a:solidFill>
              </a:rPr>
              <a:t>oddi</a:t>
            </a:r>
            <a:r>
              <a:rPr spc="-464">
                <a:solidFill>
                  <a:srgbClr val="000000"/>
                </a:solidFill>
              </a:rPr>
              <a:t> </a:t>
            </a:r>
            <a:r>
              <a:rPr spc="-95">
                <a:solidFill>
                  <a:srgbClr val="000000"/>
                </a:solidFill>
              </a:rPr>
              <a:t>cartref</a:t>
            </a:r>
          </a:p>
          <a:p>
            <a:pPr marR="5080" indent="12700">
              <a:spcBef>
                <a:spcPts val="2400"/>
              </a:spcBef>
              <a:defRPr sz="3600" b="1" spc="-8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Rhannu </a:t>
            </a:r>
            <a:r>
              <a:rPr spc="-85">
                <a:solidFill>
                  <a:srgbClr val="000000"/>
                </a:solidFill>
              </a:rPr>
              <a:t>proﬁadau </a:t>
            </a:r>
            <a:r>
              <a:rPr spc="0">
                <a:solidFill>
                  <a:srgbClr val="000000"/>
                </a:solidFill>
              </a:rPr>
              <a:t>a</a:t>
            </a:r>
            <a:r>
              <a:rPr spc="-440">
                <a:solidFill>
                  <a:srgbClr val="000000"/>
                </a:solidFill>
              </a:rPr>
              <a:t> </a:t>
            </a:r>
            <a:r>
              <a:rPr spc="-95">
                <a:solidFill>
                  <a:srgbClr val="000000"/>
                </a:solidFill>
              </a:rPr>
              <a:t>chreu  </a:t>
            </a:r>
            <a:r>
              <a:rPr spc="-90">
                <a:solidFill>
                  <a:srgbClr val="000000"/>
                </a:solidFill>
              </a:rPr>
              <a:t>cysylltiadau</a:t>
            </a:r>
            <a:r>
              <a:rPr spc="-195">
                <a:solidFill>
                  <a:srgbClr val="000000"/>
                </a:solidFill>
              </a:rPr>
              <a:t> </a:t>
            </a:r>
            <a:r>
              <a:rPr spc="-90">
                <a:solidFill>
                  <a:srgbClr val="000000"/>
                </a:solidFill>
              </a:rPr>
              <a:t>newydd</a:t>
            </a:r>
          </a:p>
        </p:txBody>
      </p:sp>
      <p:sp>
        <p:nvSpPr>
          <p:cNvPr id="144" name="Shape 144"/>
          <p:cNvSpPr/>
          <p:nvPr/>
        </p:nvSpPr>
        <p:spPr>
          <a:xfrm>
            <a:off x="457200" y="6191351"/>
            <a:ext cx="2606090" cy="45450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5" name="Shape 145"/>
          <p:cNvSpPr/>
          <p:nvPr/>
        </p:nvSpPr>
        <p:spPr>
          <a:xfrm>
            <a:off x="457200" y="6644191"/>
            <a:ext cx="2606090" cy="45450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D91052BE7CA94EB533B5FDD098AF90" ma:contentTypeVersion="16" ma:contentTypeDescription="Create a new document." ma:contentTypeScope="" ma:versionID="c2225eb969d0d8a8c79dbf7a889b5858">
  <xsd:schema xmlns:xsd="http://www.w3.org/2001/XMLSchema" xmlns:xs="http://www.w3.org/2001/XMLSchema" xmlns:p="http://schemas.microsoft.com/office/2006/metadata/properties" xmlns:ns2="eb4932ac-fd86-411b-86c5-5d9d42bac301" xmlns:ns3="fcd19bee-0caf-49f9-b91c-7c4bf7df503d" targetNamespace="http://schemas.microsoft.com/office/2006/metadata/properties" ma:root="true" ma:fieldsID="66bcde4cded1ff280df5cd1d12becf92" ns2:_="" ns3:_="">
    <xsd:import namespace="eb4932ac-fd86-411b-86c5-5d9d42bac301"/>
    <xsd:import namespace="fcd19bee-0caf-49f9-b91c-7c4bf7df50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4932ac-fd86-411b-86c5-5d9d42bac3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a7be41e-770c-47db-9f5b-dea315473e1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d19bee-0caf-49f9-b91c-7c4bf7df503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7163a13-a646-4d67-beab-94d5b28379b1}" ma:internalName="TaxCatchAll" ma:showField="CatchAllData" ma:web="fcd19bee-0caf-49f9-b91c-7c4bf7df503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cd19bee-0caf-49f9-b91c-7c4bf7df503d" xsi:nil="true"/>
    <lcf76f155ced4ddcb4097134ff3c332f xmlns="eb4932ac-fd86-411b-86c5-5d9d42bac30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36CD78B-893E-4594-A095-BE43D70AECF3}"/>
</file>

<file path=customXml/itemProps2.xml><?xml version="1.0" encoding="utf-8"?>
<ds:datastoreItem xmlns:ds="http://schemas.openxmlformats.org/officeDocument/2006/customXml" ds:itemID="{0AE1D46E-2618-4211-8A41-7DD5F2D9459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AB2D5B7-CC58-469F-B864-730486902AC2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1525</Words>
  <Application>Microsoft Office PowerPoint</Application>
  <PresentationFormat>Custom</PresentationFormat>
  <Paragraphs>110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Helvetica</vt:lpstr>
      <vt:lpstr>Helvetica Neue</vt:lpstr>
      <vt:lpstr>Times New Roman</vt:lpstr>
      <vt:lpstr>Office Theme</vt:lpstr>
      <vt:lpstr>PowerPoint Presentation</vt:lpstr>
      <vt:lpstr>Beth yw’r DofE?</vt:lpstr>
      <vt:lpstr>Yn cyflwyno’r DofE</vt:lpstr>
      <vt:lpstr>Beth fyddaf yn ei wneud?</vt:lpstr>
      <vt:lpstr>Yr adran wirfoddoli</vt:lpstr>
      <vt:lpstr>Yr adran gorfforol</vt:lpstr>
      <vt:lpstr>Yr adran sgiliau</vt:lpstr>
      <vt:lpstr>Alldaith</vt:lpstr>
      <vt:lpstr>Preswyl</vt:lpstr>
      <vt:lpstr>Eich Pecyn Croeso ac eDofE</vt:lpstr>
      <vt:lpstr>Dechrau arni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Gareth Dickie</dc:creator>
  <cp:lastModifiedBy>Kate Fitch</cp:lastModifiedBy>
  <cp:revision>3</cp:revision>
  <dcterms:modified xsi:type="dcterms:W3CDTF">2021-09-14T12:13:21Z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0x010100C02B752C25E67D4AA12F067C94846FB8</vt:lpwstr>
  </property>
</Properties>
</file>