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6"/>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D47A52-680D-E8C6-02F0-0B296959AF32}" v="3" dt="2021-09-13T07:19:51.850"/>
    <p1510:client id="{BBF85C49-F94D-45AD-98F6-B263E8AEFB98}" v="3" dt="2021-09-13T14:30:58.52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Fitch (Consultant)" userId="S::kate.fitch@dofe.org::0e29eabd-ce84-4b97-9e7d-a1411940c709" providerId="AD" clId="Web-{7AD47A52-680D-E8C6-02F0-0B296959AF32}"/>
    <pc:docChg chg="modSld">
      <pc:chgData name="Kate Fitch (Consultant)" userId="S::kate.fitch@dofe.org::0e29eabd-ce84-4b97-9e7d-a1411940c709" providerId="AD" clId="Web-{7AD47A52-680D-E8C6-02F0-0B296959AF32}" dt="2021-09-13T07:19:49.584" v="15"/>
      <pc:docMkLst>
        <pc:docMk/>
      </pc:docMkLst>
      <pc:sldChg chg="modNotes">
        <pc:chgData name="Kate Fitch (Consultant)" userId="S::kate.fitch@dofe.org::0e29eabd-ce84-4b97-9e7d-a1411940c709" providerId="AD" clId="Web-{7AD47A52-680D-E8C6-02F0-0B296959AF32}" dt="2021-09-13T07:19:25.584" v="6"/>
        <pc:sldMkLst>
          <pc:docMk/>
          <pc:sldMk cId="0" sldId="257"/>
        </pc:sldMkLst>
      </pc:sldChg>
      <pc:sldChg chg="modNotes">
        <pc:chgData name="Kate Fitch (Consultant)" userId="S::kate.fitch@dofe.org::0e29eabd-ce84-4b97-9e7d-a1411940c709" providerId="AD" clId="Web-{7AD47A52-680D-E8C6-02F0-0B296959AF32}" dt="2021-09-13T07:19:40.334" v="11"/>
        <pc:sldMkLst>
          <pc:docMk/>
          <pc:sldMk cId="0" sldId="260"/>
        </pc:sldMkLst>
      </pc:sldChg>
      <pc:sldChg chg="modNotes">
        <pc:chgData name="Kate Fitch (Consultant)" userId="S::kate.fitch@dofe.org::0e29eabd-ce84-4b97-9e7d-a1411940c709" providerId="AD" clId="Web-{7AD47A52-680D-E8C6-02F0-0B296959AF32}" dt="2021-09-13T07:19:49.584" v="15"/>
        <pc:sldMkLst>
          <pc:docMk/>
          <pc:sldMk cId="0" sldId="262"/>
        </pc:sldMkLst>
      </pc:sldChg>
    </pc:docChg>
  </pc:docChgLst>
  <pc:docChgLst>
    <pc:chgData name="Olivia Peacock" userId="d74d0ccf-9cdf-4a08-8814-570f7ec7151b" providerId="ADAL" clId="{BBF85C49-F94D-45AD-98F6-B263E8AEFB98}"/>
    <pc:docChg chg="custSel modSld">
      <pc:chgData name="Olivia Peacock" userId="d74d0ccf-9cdf-4a08-8814-570f7ec7151b" providerId="ADAL" clId="{BBF85C49-F94D-45AD-98F6-B263E8AEFB98}" dt="2021-09-13T14:31:13.060" v="15" actId="1076"/>
      <pc:docMkLst>
        <pc:docMk/>
      </pc:docMkLst>
      <pc:sldChg chg="addSp delSp modSp mod delAnim modAnim">
        <pc:chgData name="Olivia Peacock" userId="d74d0ccf-9cdf-4a08-8814-570f7ec7151b" providerId="ADAL" clId="{BBF85C49-F94D-45AD-98F6-B263E8AEFB98}" dt="2021-09-13T14:31:13.060" v="15" actId="1076"/>
        <pc:sldMkLst>
          <pc:docMk/>
          <pc:sldMk cId="0" sldId="258"/>
        </pc:sldMkLst>
        <pc:spChg chg="del">
          <ac:chgData name="Olivia Peacock" userId="d74d0ccf-9cdf-4a08-8814-570f7ec7151b" providerId="ADAL" clId="{BBF85C49-F94D-45AD-98F6-B263E8AEFB98}" dt="2021-09-13T13:31:52.360" v="6" actId="478"/>
          <ac:spMkLst>
            <pc:docMk/>
            <pc:sldMk cId="0" sldId="258"/>
            <ac:spMk id="87" creationId="{00000000-0000-0000-0000-000000000000}"/>
          </ac:spMkLst>
        </pc:spChg>
        <pc:spChg chg="del mod">
          <ac:chgData name="Olivia Peacock" userId="d74d0ccf-9cdf-4a08-8814-570f7ec7151b" providerId="ADAL" clId="{BBF85C49-F94D-45AD-98F6-B263E8AEFB98}" dt="2021-09-13T13:31:00.055" v="1" actId="478"/>
          <ac:spMkLst>
            <pc:docMk/>
            <pc:sldMk cId="0" sldId="258"/>
            <ac:spMk id="88" creationId="{00000000-0000-0000-0000-000000000000}"/>
          </ac:spMkLst>
        </pc:spChg>
        <pc:picChg chg="add del mod">
          <ac:chgData name="Olivia Peacock" userId="d74d0ccf-9cdf-4a08-8814-570f7ec7151b" providerId="ADAL" clId="{BBF85C49-F94D-45AD-98F6-B263E8AEFB98}" dt="2021-09-13T14:30:57.579" v="9" actId="478"/>
          <ac:picMkLst>
            <pc:docMk/>
            <pc:sldMk cId="0" sldId="258"/>
            <ac:picMk id="2" creationId="{DAC11AF6-0F94-4355-866A-C799EEC17DEA}"/>
          </ac:picMkLst>
        </pc:picChg>
        <pc:picChg chg="add mod">
          <ac:chgData name="Olivia Peacock" userId="d74d0ccf-9cdf-4a08-8814-570f7ec7151b" providerId="ADAL" clId="{BBF85C49-F94D-45AD-98F6-B263E8AEFB98}" dt="2021-09-13T14:31:13.060" v="15" actId="1076"/>
          <ac:picMkLst>
            <pc:docMk/>
            <pc:sldMk cId="0" sldId="258"/>
            <ac:picMk id="5" creationId="{6315AFD8-4BA9-40F9-ACB2-1F691654749B}"/>
          </ac:picMkLst>
        </pc:picChg>
      </pc:sldChg>
      <pc:sldChg chg="modSp mod">
        <pc:chgData name="Olivia Peacock" userId="d74d0ccf-9cdf-4a08-8814-570f7ec7151b" providerId="ADAL" clId="{BBF85C49-F94D-45AD-98F6-B263E8AEFB98}" dt="2021-09-13T14:30:58.653" v="11" actId="27636"/>
        <pc:sldMkLst>
          <pc:docMk/>
          <pc:sldMk cId="0" sldId="264"/>
        </pc:sldMkLst>
        <pc:spChg chg="mod">
          <ac:chgData name="Olivia Peacock" userId="d74d0ccf-9cdf-4a08-8814-570f7ec7151b" providerId="ADAL" clId="{BBF85C49-F94D-45AD-98F6-B263E8AEFB98}" dt="2021-09-13T14:30:58.653" v="11" actId="27636"/>
          <ac:spMkLst>
            <pc:docMk/>
            <pc:sldMk cId="0" sldId="264"/>
            <ac:spMk id="13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xfrm>
            <a:off x="1143000" y="685800"/>
            <a:ext cx="4572000" cy="3429000"/>
          </a:xfrm>
          <a:prstGeom prst="rect">
            <a:avLst/>
          </a:prstGeom>
        </p:spPr>
        <p:txBody>
          <a:bodyPr/>
          <a:lstStyle/>
          <a:p>
            <a:endParaRPr/>
          </a:p>
        </p:txBody>
      </p:sp>
      <p:sp>
        <p:nvSpPr>
          <p:cNvPr id="70" name="Shape 7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Helvetica Neue"/>
      </a:defRPr>
    </a:lvl1pPr>
    <a:lvl2pPr indent="228600" latinLnBrk="0">
      <a:defRPr sz="1200">
        <a:latin typeface="+mn-lt"/>
        <a:ea typeface="+mn-ea"/>
        <a:cs typeface="+mn-cs"/>
        <a:sym typeface="Helvetica Neue"/>
      </a:defRPr>
    </a:lvl2pPr>
    <a:lvl3pPr indent="457200" latinLnBrk="0">
      <a:defRPr sz="1200">
        <a:latin typeface="+mn-lt"/>
        <a:ea typeface="+mn-ea"/>
        <a:cs typeface="+mn-cs"/>
        <a:sym typeface="Helvetica Neue"/>
      </a:defRPr>
    </a:lvl3pPr>
    <a:lvl4pPr indent="685800" latinLnBrk="0">
      <a:defRPr sz="1200">
        <a:latin typeface="+mn-lt"/>
        <a:ea typeface="+mn-ea"/>
        <a:cs typeface="+mn-cs"/>
        <a:sym typeface="Helvetica Neue"/>
      </a:defRPr>
    </a:lvl4pPr>
    <a:lvl5pPr indent="914400" latinLnBrk="0">
      <a:defRPr sz="1200">
        <a:latin typeface="+mn-lt"/>
        <a:ea typeface="+mn-ea"/>
        <a:cs typeface="+mn-cs"/>
        <a:sym typeface="Helvetica Neue"/>
      </a:defRPr>
    </a:lvl5pPr>
    <a:lvl6pPr indent="1143000" latinLnBrk="0">
      <a:defRPr sz="1200">
        <a:latin typeface="+mn-lt"/>
        <a:ea typeface="+mn-ea"/>
        <a:cs typeface="+mn-cs"/>
        <a:sym typeface="Helvetica Neue"/>
      </a:defRPr>
    </a:lvl6pPr>
    <a:lvl7pPr indent="1371600" latinLnBrk="0">
      <a:defRPr sz="1200">
        <a:latin typeface="+mn-lt"/>
        <a:ea typeface="+mn-ea"/>
        <a:cs typeface="+mn-cs"/>
        <a:sym typeface="Helvetica Neue"/>
      </a:defRPr>
    </a:lvl7pPr>
    <a:lvl8pPr indent="1600200" latinLnBrk="0">
      <a:defRPr sz="1200">
        <a:latin typeface="+mn-lt"/>
        <a:ea typeface="+mn-ea"/>
        <a:cs typeface="+mn-cs"/>
        <a:sym typeface="Helvetica Neue"/>
      </a:defRPr>
    </a:lvl8pPr>
    <a:lvl9pPr indent="1828800" latinLnBrk="0">
      <a:defRPr sz="1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a:spLocks noGrp="1" noRot="1" noChangeAspect="1"/>
          </p:cNvSpPr>
          <p:nvPr>
            <p:ph type="sldImg"/>
          </p:nvPr>
        </p:nvSpPr>
        <p:spPr>
          <a:xfrm>
            <a:off x="1003300" y="685800"/>
            <a:ext cx="4851400" cy="3429000"/>
          </a:xfrm>
          <a:prstGeom prst="rect">
            <a:avLst/>
          </a:prstGeom>
        </p:spPr>
        <p:txBody>
          <a:bodyPr/>
          <a:lstStyle/>
          <a:p>
            <a:endParaRPr/>
          </a:p>
        </p:txBody>
      </p:sp>
      <p:sp>
        <p:nvSpPr>
          <p:cNvPr id="83" name="Shape 83"/>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The DofE is a life-changing adventure which will help you to develop the skills you need for your future life and work.</a:t>
            </a:r>
            <a:r>
              <a:rPr lang="en-GB" dirty="0"/>
              <a:t> </a:t>
            </a:r>
            <a:r>
              <a:rPr dirty="0"/>
              <a:t> ​</a:t>
            </a:r>
          </a:p>
          <a:p>
            <a:pPr>
              <a:defRPr>
                <a:latin typeface="Arial"/>
                <a:ea typeface="Arial"/>
                <a:cs typeface="Arial"/>
                <a:sym typeface="Arial"/>
              </a:defRPr>
            </a:pPr>
            <a:endParaRPr/>
          </a:p>
          <a:p>
            <a:pPr>
              <a:defRPr>
                <a:latin typeface="Arial"/>
                <a:ea typeface="Arial"/>
                <a:cs typeface="Arial"/>
                <a:sym typeface="Arial"/>
              </a:defRPr>
            </a:pPr>
            <a:r>
              <a:rPr dirty="0"/>
              <a:t>​Doing your DofE gives you the chance to discover just how much you’re capable of. It’s also a great way to meet new people, try new things, do what you love and make a difference in your community. ​</a:t>
            </a:r>
          </a:p>
          <a:p>
            <a:pPr>
              <a:defRPr>
                <a:latin typeface="Arial"/>
                <a:ea typeface="Arial"/>
                <a:cs typeface="Arial"/>
                <a:sym typeface="Arial"/>
              </a:defRPr>
            </a:pPr>
            <a:endParaRPr/>
          </a:p>
          <a:p>
            <a:pPr>
              <a:defRPr>
                <a:latin typeface="Arial"/>
                <a:ea typeface="Arial"/>
                <a:cs typeface="Arial"/>
                <a:sym typeface="Arial"/>
              </a:defRPr>
            </a:pPr>
            <a:r>
              <a:rPr lang="en-GB" dirty="0"/>
              <a:t> </a:t>
            </a:r>
            <a:r>
              <a:rPr dirty="0"/>
              <a:t>​DofE is non-competitive and for everyone – whatever your interests, background and abilities. It’s about finding the confidence to be yourself, and knowing that when things get tough, you can find a way through. ​</a:t>
            </a:r>
          </a:p>
          <a:p>
            <a:pPr>
              <a:defRPr>
                <a:latin typeface="Arial"/>
                <a:ea typeface="Arial"/>
                <a:cs typeface="Arial"/>
                <a:sym typeface="Arial"/>
              </a:defRPr>
            </a:pPr>
            <a:endParaRPr/>
          </a:p>
          <a:p>
            <a:pPr>
              <a:defRPr>
                <a:latin typeface="Arial"/>
                <a:ea typeface="Arial"/>
                <a:cs typeface="Arial"/>
                <a:sym typeface="Arial"/>
              </a:defRPr>
            </a:pPr>
            <a:r>
              <a:rPr dirty="0"/>
              <a:t>​The DofE award is as unique as you are – you can choose the activities you want to do, based on your own interests and aspirations.​</a:t>
            </a:r>
          </a:p>
          <a:p>
            <a:pPr>
              <a:defRPr>
                <a:latin typeface="Arial"/>
                <a:ea typeface="Arial"/>
                <a:cs typeface="Arial"/>
                <a:sym typeface="Arial"/>
              </a:defRPr>
            </a:pPr>
            <a:endParaRPr/>
          </a:p>
          <a:p>
            <a:pPr>
              <a:defRPr>
                <a:latin typeface="Arial"/>
                <a:ea typeface="Arial"/>
                <a:cs typeface="Arial"/>
                <a:sym typeface="Arial"/>
              </a:defRPr>
            </a:pPr>
            <a:r>
              <a:rPr dirty="0"/>
              <a:t>​You can choose from hundreds of activities – from canoeing to Tae Kwon Do, DJing to volunteering </a:t>
            </a:r>
            <a:endParaRPr lang="en-GB" dirty="0"/>
          </a:p>
          <a:p>
            <a:pPr>
              <a:defRPr>
                <a:latin typeface="Arial"/>
                <a:ea typeface="Arial"/>
                <a:cs typeface="Arial"/>
                <a:sym typeface="Arial"/>
              </a:defRPr>
            </a:pPr>
            <a:endParaRPr lang="en-GB" b="1" dirty="0"/>
          </a:p>
          <a:p>
            <a:pPr>
              <a:defRPr>
                <a:latin typeface="Arial"/>
                <a:ea typeface="Arial"/>
                <a:cs typeface="Arial"/>
                <a:sym typeface="Arial"/>
              </a:defRPr>
            </a:pPr>
            <a:r>
              <a:rPr b="1" dirty="0"/>
              <a:t>Presenter: Feel free to use your own examples here</a:t>
            </a:r>
            <a:r>
              <a:rPr lang="en-GB" b="1" dirty="0"/>
              <a:t>.</a:t>
            </a:r>
            <a:r>
              <a:rPr dirty="0"/>
              <a:t>​</a:t>
            </a:r>
          </a:p>
          <a:p>
            <a:pPr>
              <a:defRPr>
                <a:latin typeface="Arial"/>
                <a:ea typeface="Arial"/>
                <a:cs typeface="Arial"/>
                <a:sym typeface="Arial"/>
              </a:defRPr>
            </a:pPr>
            <a:endParaRPr/>
          </a:p>
          <a:p>
            <a:pPr>
              <a:defRPr>
                <a:latin typeface="Arial"/>
                <a:ea typeface="Arial"/>
                <a:cs typeface="Arial"/>
                <a:sym typeface="Arial"/>
              </a:defRPr>
            </a:pPr>
            <a:r>
              <a:rPr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1003300" y="685800"/>
            <a:ext cx="48514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a:defRPr>
                <a:latin typeface="Arial"/>
                <a:ea typeface="Arial"/>
                <a:cs typeface="Arial"/>
                <a:sym typeface="Arial"/>
              </a:defRPr>
            </a:pPr>
            <a:r>
              <a:t>Once you have signed up to do your DofE, you will receive a welcome pack in the post which contains lots of useful information and advice.  ​</a:t>
            </a:r>
          </a:p>
          <a:p>
            <a:pPr>
              <a:defRPr>
                <a:latin typeface="Arial"/>
                <a:ea typeface="Arial"/>
                <a:cs typeface="Arial"/>
                <a:sym typeface="Arial"/>
              </a:defRPr>
            </a:pPr>
            <a:endParaRPr/>
          </a:p>
          <a:p>
            <a:pPr>
              <a:defRPr>
                <a:latin typeface="Arial"/>
                <a:ea typeface="Arial"/>
                <a:cs typeface="Arial"/>
                <a:sym typeface="Arial"/>
              </a:defRPr>
            </a:pPr>
            <a:r>
              <a:t>You will also get your own eDofE account so that you can plan your activities online using the free DofE app.​</a:t>
            </a:r>
          </a:p>
          <a:p>
            <a:pPr>
              <a:defRPr>
                <a:latin typeface="Arial"/>
                <a:ea typeface="Arial"/>
                <a:cs typeface="Arial"/>
                <a:sym typeface="Arial"/>
              </a:defRPr>
            </a:pPr>
            <a:endParaRPr/>
          </a:p>
          <a:p>
            <a:pPr>
              <a:defRPr>
                <a:latin typeface="Arial"/>
                <a:ea typeface="Arial"/>
                <a:cs typeface="Arial"/>
                <a:sym typeface="Arial"/>
              </a:defRPr>
            </a:pPr>
            <a:r>
              <a:t>​You will also receive a DofE Card which will give you and your family money off in several shops selling the sorts of equipment you may need.  ​</a:t>
            </a:r>
          </a:p>
          <a:p>
            <a:pPr>
              <a:defRPr>
                <a:latin typeface="Arial"/>
                <a:ea typeface="Arial"/>
                <a:cs typeface="Arial"/>
                <a:sym typeface="Arial"/>
              </a:defRPr>
            </a:pPr>
            <a:endParaRPr/>
          </a:p>
          <a:p>
            <a:pPr>
              <a:defRPr>
                <a:latin typeface="Arial"/>
                <a:ea typeface="Arial"/>
                <a:cs typeface="Arial"/>
                <a:sym typeface="Arial"/>
              </a:defRPr>
            </a:pPr>
            <a:r>
              <a:t>​Because DofE participants are statistically safer drivers, you could also benefit from discounted car insurance through DofE Drive – our partnership with three insurance companies.​</a:t>
            </a:r>
          </a:p>
          <a:p>
            <a:pPr>
              <a:defRPr>
                <a:latin typeface="Arial"/>
                <a:ea typeface="Arial"/>
                <a:cs typeface="Arial"/>
                <a:sym typeface="Arial"/>
              </a:defRPr>
            </a:pPr>
            <a:endParaRPr/>
          </a:p>
          <a:p>
            <a:pPr>
              <a:defRPr>
                <a:latin typeface="Arial"/>
                <a:ea typeface="Arial"/>
                <a:cs typeface="Arial"/>
                <a:sym typeface="Arial"/>
              </a:defRPr>
            </a:pPr>
            <a:r>
              <a:t>​</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noRot="1" noChangeAspect="1"/>
          </p:cNvSpPr>
          <p:nvPr>
            <p:ph type="sldImg"/>
          </p:nvPr>
        </p:nvSpPr>
        <p:spPr>
          <a:xfrm>
            <a:off x="1003300" y="685800"/>
            <a:ext cx="4851400" cy="3429000"/>
          </a:xfrm>
          <a:prstGeom prst="rect">
            <a:avLst/>
          </a:prstGeom>
        </p:spPr>
        <p:txBody>
          <a:bodyPr/>
          <a:lstStyle/>
          <a:p>
            <a:endParaRPr/>
          </a:p>
        </p:txBody>
      </p:sp>
      <p:sp>
        <p:nvSpPr>
          <p:cNvPr id="90" name="Shape 90"/>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The following film provides an overview of the Duke of Edinburgh's Award.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003300" y="685800"/>
            <a:ext cx="4851400" cy="3429000"/>
          </a:xfrm>
          <a:prstGeom prst="rect">
            <a:avLst/>
          </a:prstGeom>
        </p:spPr>
        <p:txBody>
          <a:bodyPr/>
          <a:lstStyle/>
          <a:p>
            <a:endParaRPr/>
          </a:p>
        </p:txBody>
      </p:sp>
      <p:sp>
        <p:nvSpPr>
          <p:cNvPr id="94" name="Shape 94"/>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Gold DofE Award, you will need to complete five sections – volunteering, physical activity, developing a skill, the expedition and a residential.​</a:t>
            </a:r>
          </a:p>
          <a:p>
            <a:pPr>
              <a:defRPr>
                <a:latin typeface="Arial"/>
                <a:ea typeface="Arial"/>
                <a:cs typeface="Arial"/>
                <a:sym typeface="Arial"/>
              </a:defRPr>
            </a:pPr>
            <a:endParaRPr/>
          </a:p>
          <a:p>
            <a:pPr>
              <a:defRPr>
                <a:latin typeface="Arial"/>
                <a:ea typeface="Arial"/>
                <a:cs typeface="Arial"/>
                <a:sym typeface="Arial"/>
              </a:defRPr>
            </a:pPr>
            <a:r>
              <a:t>​You will need to spend at least 12 months completing your volunteering section, and at least 6 months on your physical and skills sections.  You will also need to decide which two of these you would like to do for 12 months.​</a:t>
            </a:r>
          </a:p>
          <a:p>
            <a:pPr>
              <a:defRPr>
                <a:latin typeface="Arial"/>
                <a:ea typeface="Arial"/>
                <a:cs typeface="Arial"/>
                <a:sym typeface="Arial"/>
              </a:defRPr>
            </a:pPr>
            <a:endParaRPr/>
          </a:p>
          <a:p>
            <a:pPr>
              <a:defRPr>
                <a:latin typeface="Arial"/>
                <a:ea typeface="Arial"/>
                <a:cs typeface="Arial"/>
                <a:sym typeface="Arial"/>
              </a:defRPr>
            </a:pPr>
            <a:r>
              <a:t>If you have not already completed your Silver DofE Award, you will need to do a further 6 months in any 1 of the Volunteering, Physical or Skills sections.​</a:t>
            </a:r>
          </a:p>
          <a:p>
            <a:pPr>
              <a:defRPr>
                <a:latin typeface="Arial"/>
                <a:ea typeface="Arial"/>
                <a:cs typeface="Arial"/>
                <a:sym typeface="Arial"/>
              </a:defRPr>
            </a:pPr>
            <a:endParaRPr/>
          </a:p>
          <a:p>
            <a:pPr>
              <a:defRPr>
                <a:latin typeface="Arial"/>
                <a:ea typeface="Arial"/>
                <a:cs typeface="Arial"/>
                <a:sym typeface="Arial"/>
              </a:defRPr>
            </a:pPr>
            <a:r>
              <a:t>​You will need to keep a record of the time you spend on each activity and to ask somebody who has a good understanding of the activity you have chosen to write a report which describing what you have done.​</a:t>
            </a:r>
          </a:p>
          <a:p>
            <a:pPr>
              <a:defRPr>
                <a:latin typeface="Arial"/>
                <a:ea typeface="Arial"/>
                <a:cs typeface="Arial"/>
                <a:sym typeface="Arial"/>
              </a:defRPr>
            </a:pPr>
            <a:endParaRPr/>
          </a:p>
          <a:p>
            <a:pPr>
              <a:defRPr>
                <a:latin typeface="Arial"/>
                <a:ea typeface="Arial"/>
                <a:cs typeface="Arial"/>
                <a:sym typeface="Arial"/>
              </a:defRPr>
            </a:pPr>
            <a:r>
              <a:t>​For each section you can choose what you want to do – you can try something new or choose to get better at something you already do. Your DofE can be whatever you want it to be.​</a:t>
            </a:r>
          </a:p>
          <a:p>
            <a:pPr>
              <a:defRPr>
                <a:latin typeface="Arial"/>
                <a:ea typeface="Arial"/>
                <a:cs typeface="Arial"/>
                <a:sym typeface="Arial"/>
              </a:defRPr>
            </a:pPr>
            <a:endParaRPr/>
          </a:p>
          <a:p>
            <a:pPr>
              <a:defRPr>
                <a:latin typeface="Arial"/>
                <a:ea typeface="Arial"/>
                <a:cs typeface="Arial"/>
                <a:sym typeface="Arial"/>
              </a:defRPr>
            </a:pPr>
            <a:r>
              <a:t>​I will now describe each section of the Gold Award in more detail.​</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1003300" y="685800"/>
            <a:ext cx="4851400" cy="3429000"/>
          </a:xfrm>
          <a:prstGeom prst="rect">
            <a:avLst/>
          </a:prstGeom>
        </p:spPr>
        <p:txBody>
          <a:bodyPr/>
          <a:lstStyle/>
          <a:p>
            <a:endParaRPr/>
          </a:p>
        </p:txBody>
      </p:sp>
      <p:sp>
        <p:nvSpPr>
          <p:cNvPr id="102" name="Shape 102"/>
          <p:cNvSpPr>
            <a:spLocks noGrp="1"/>
          </p:cNvSpPr>
          <p:nvPr>
            <p:ph type="body" sz="quarter" idx="1"/>
          </p:nvPr>
        </p:nvSpPr>
        <p:spPr>
          <a:prstGeom prst="rect">
            <a:avLst/>
          </a:prstGeom>
        </p:spPr>
        <p:txBody>
          <a:bodyPr/>
          <a:lstStyle/>
          <a:p>
            <a:pPr>
              <a:defRPr>
                <a:latin typeface="Arial"/>
                <a:ea typeface="Arial"/>
                <a:cs typeface="Arial"/>
                <a:sym typeface="Arial"/>
              </a:defRPr>
            </a:pPr>
            <a:r>
              <a:rPr dirty="0"/>
              <a:t>As part of your Gold DofE Award, you will need to donate your time to volunteering.​</a:t>
            </a:r>
          </a:p>
          <a:p>
            <a:pPr>
              <a:defRPr>
                <a:latin typeface="Arial"/>
                <a:ea typeface="Arial"/>
                <a:cs typeface="Arial"/>
                <a:sym typeface="Arial"/>
              </a:defRPr>
            </a:pPr>
            <a:endParaRPr/>
          </a:p>
          <a:p>
            <a:pPr>
              <a:defRPr>
                <a:latin typeface="Arial"/>
                <a:ea typeface="Arial"/>
                <a:cs typeface="Arial"/>
                <a:sym typeface="Arial"/>
              </a:defRPr>
            </a:pPr>
            <a:r>
              <a:rPr dirty="0"/>
              <a:t>​Volunteering is a chance to help other people, or to make a difference to the causes you feel most passionate about.​</a:t>
            </a:r>
          </a:p>
          <a:p>
            <a:pPr>
              <a:defRPr>
                <a:latin typeface="Arial"/>
                <a:ea typeface="Arial"/>
                <a:cs typeface="Arial"/>
                <a:sym typeface="Arial"/>
              </a:defRPr>
            </a:pPr>
            <a:endParaRPr/>
          </a:p>
          <a:p>
            <a:pPr>
              <a:defRPr>
                <a:latin typeface="Arial"/>
                <a:ea typeface="Arial"/>
                <a:cs typeface="Arial"/>
                <a:sym typeface="Arial"/>
              </a:defRPr>
            </a:pPr>
            <a:r>
              <a:rPr dirty="0"/>
              <a:t>​If you have already completed your Bronze or Silver Award you will be familiar with this part of the Award and will know that Volunteering is a great opportunity to change things for the better whilst adding to your own skills and confidence.​</a:t>
            </a:r>
          </a:p>
          <a:p>
            <a:pPr>
              <a:defRPr>
                <a:latin typeface="Arial"/>
                <a:ea typeface="Arial"/>
                <a:cs typeface="Arial"/>
                <a:sym typeface="Arial"/>
              </a:defRPr>
            </a:pPr>
            <a:endParaRPr/>
          </a:p>
          <a:p>
            <a:pPr>
              <a:defRPr>
                <a:latin typeface="Arial"/>
                <a:ea typeface="Arial"/>
                <a:cs typeface="Arial"/>
                <a:sym typeface="Arial"/>
              </a:defRPr>
            </a:pPr>
            <a:r>
              <a:rPr dirty="0"/>
              <a:t>​Examples of volunteering could be coaching a local football team, collecting items for a foodbank or campaigning for change on issues you feel passionate about </a:t>
            </a:r>
            <a:endParaRPr lang="en-GB" dirty="0"/>
          </a:p>
          <a:p>
            <a:pPr>
              <a:defRPr>
                <a:latin typeface="Arial"/>
                <a:ea typeface="Arial"/>
                <a:cs typeface="Arial"/>
                <a:sym typeface="Arial"/>
              </a:defRPr>
            </a:pPr>
            <a:endParaRPr lang="en-GB" b="1" dirty="0"/>
          </a:p>
          <a:p>
            <a:pPr>
              <a:defRPr>
                <a:latin typeface="Arial"/>
                <a:ea typeface="Arial"/>
                <a:cs typeface="Arial"/>
                <a:sym typeface="Arial"/>
              </a:defRPr>
            </a:pPr>
            <a:r>
              <a:rPr b="1" dirty="0"/>
              <a:t>Presenter: Feel free to use examples of previous participants and include a broad range of examples</a:t>
            </a:r>
            <a:r>
              <a:rPr lang="en-GB" b="1" dirty="0"/>
              <a:t>.</a:t>
            </a:r>
            <a:r>
              <a:rPr b="1" dirty="0"/>
              <a:t>​</a:t>
            </a:r>
            <a:endParaRPr dirty="0"/>
          </a:p>
          <a:p>
            <a:pPr>
              <a:defRPr b="1">
                <a:latin typeface="Arial"/>
                <a:ea typeface="Arial"/>
                <a:cs typeface="Arial"/>
                <a:sym typeface="Arial"/>
              </a:defRPr>
            </a:pPr>
            <a:endParaRPr b="1"/>
          </a:p>
          <a:p>
            <a:pPr>
              <a:defRPr>
                <a:latin typeface="Arial"/>
                <a:ea typeface="Arial"/>
                <a:cs typeface="Arial"/>
                <a:sym typeface="Arial"/>
              </a:defRPr>
            </a:pPr>
            <a:r>
              <a:rPr dirty="0"/>
              <a:t>​You can choose to volunteer in any area you would like – the only rule is that you must not be doing a job that companies would normally pay somebody for.​</a:t>
            </a:r>
          </a:p>
          <a:p>
            <a:pPr>
              <a:defRPr>
                <a:latin typeface="Arial"/>
                <a:ea typeface="Arial"/>
                <a:cs typeface="Arial"/>
                <a:sym typeface="Arial"/>
              </a:defRPr>
            </a:pPr>
            <a:endParaRPr/>
          </a:p>
          <a:p>
            <a:pPr>
              <a:defRPr>
                <a:latin typeface="Arial"/>
                <a:ea typeface="Arial"/>
                <a:cs typeface="Arial"/>
                <a:sym typeface="Arial"/>
              </a:defRPr>
            </a:pPr>
            <a:r>
              <a:rPr dirty="0"/>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xfrm>
            <a:off x="1003300" y="685800"/>
            <a:ext cx="4851400" cy="3429000"/>
          </a:xfrm>
          <a:prstGeom prst="rect">
            <a:avLst/>
          </a:prstGeom>
        </p:spPr>
        <p:txBody>
          <a:bodyPr/>
          <a:lstStyle/>
          <a:p>
            <a:endParaRPr/>
          </a:p>
        </p:txBody>
      </p:sp>
      <p:sp>
        <p:nvSpPr>
          <p:cNvPr id="111" name="Shape 111"/>
          <p:cNvSpPr>
            <a:spLocks noGrp="1"/>
          </p:cNvSpPr>
          <p:nvPr>
            <p:ph type="body" sz="quarter" idx="1"/>
          </p:nvPr>
        </p:nvSpPr>
        <p:spPr>
          <a:prstGeom prst="rect">
            <a:avLst/>
          </a:prstGeom>
        </p:spPr>
        <p:txBody>
          <a:bodyPr/>
          <a:lstStyle/>
          <a:p>
            <a:pPr>
              <a:defRPr>
                <a:latin typeface="Arial"/>
                <a:ea typeface="Arial"/>
                <a:cs typeface="Arial"/>
                <a:sym typeface="Arial"/>
              </a:defRPr>
            </a:pPr>
            <a:r>
              <a:t>To complete the Physical section of your Gold Award, you will have the opportunity to take part in regular physical activity.  ​</a:t>
            </a:r>
          </a:p>
          <a:p>
            <a:pPr>
              <a:defRPr>
                <a:latin typeface="Arial"/>
                <a:ea typeface="Arial"/>
                <a:cs typeface="Arial"/>
                <a:sym typeface="Arial"/>
              </a:defRPr>
            </a:pPr>
            <a:endParaRPr/>
          </a:p>
          <a:p>
            <a:pPr>
              <a:defRPr>
                <a:latin typeface="Arial"/>
                <a:ea typeface="Arial"/>
                <a:cs typeface="Arial"/>
                <a:sym typeface="Arial"/>
              </a:defRPr>
            </a:pPr>
            <a:r>
              <a:t>​Becoming more active can be a huge amount of fun, and it can also help you feel happier and healthier.​</a:t>
            </a:r>
          </a:p>
          <a:p>
            <a:pPr>
              <a:defRPr>
                <a:latin typeface="Arial"/>
                <a:ea typeface="Arial"/>
                <a:cs typeface="Arial"/>
                <a:sym typeface="Arial"/>
              </a:defRPr>
            </a:pPr>
            <a:endParaRPr/>
          </a:p>
          <a:p>
            <a:pPr>
              <a:defRPr>
                <a:latin typeface="Arial"/>
                <a:ea typeface="Arial"/>
                <a:cs typeface="Arial"/>
                <a:sym typeface="Arial"/>
              </a:defRPr>
            </a:pPr>
            <a:r>
              <a:t>​Almost any dance, sport or fitness activity can count – it’s completely up to you which activities you choose.​</a:t>
            </a:r>
          </a:p>
          <a:p>
            <a:pPr>
              <a:defRPr>
                <a:latin typeface="Arial"/>
                <a:ea typeface="Arial"/>
                <a:cs typeface="Arial"/>
                <a:sym typeface="Arial"/>
              </a:defRPr>
            </a:pPr>
            <a:endParaRPr/>
          </a:p>
          <a:p>
            <a:pPr>
              <a:defRPr>
                <a:latin typeface="Arial"/>
                <a:ea typeface="Arial"/>
                <a:cs typeface="Arial"/>
                <a:sym typeface="Arial"/>
              </a:defRPr>
            </a:pPr>
            <a:r>
              <a:t>​You may decide to join a team or choose something you can do on your own.​</a:t>
            </a:r>
          </a:p>
          <a:p>
            <a:pPr>
              <a:defRPr>
                <a:latin typeface="Arial"/>
                <a:ea typeface="Arial"/>
                <a:cs typeface="Arial"/>
                <a:sym typeface="Arial"/>
              </a:defRPr>
            </a:pPr>
            <a:endParaRPr/>
          </a:p>
          <a:p>
            <a:pPr>
              <a:defRPr>
                <a:latin typeface="Arial"/>
                <a:ea typeface="Arial"/>
                <a:cs typeface="Arial"/>
                <a:sym typeface="Arial"/>
              </a:defRPr>
            </a:pPr>
            <a:r>
              <a:t>​You may like to try something completely different, or to concentrate and improve on an activity you already do.​</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1003300" y="685800"/>
            <a:ext cx="48514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Through the Skills section, you will be encouraged to develop your practical and social skills in an area you can choose.​</a:t>
            </a:r>
          </a:p>
          <a:p>
            <a:pPr>
              <a:defRPr>
                <a:latin typeface="Arial"/>
                <a:ea typeface="Arial"/>
                <a:cs typeface="Arial"/>
                <a:sym typeface="Arial"/>
              </a:defRPr>
            </a:pPr>
            <a:endParaRPr/>
          </a:p>
          <a:p>
            <a:pPr>
              <a:defRPr>
                <a:latin typeface="Arial"/>
                <a:ea typeface="Arial"/>
                <a:cs typeface="Arial"/>
                <a:sym typeface="Arial"/>
              </a:defRPr>
            </a:pPr>
            <a:r>
              <a:rPr dirty="0"/>
              <a:t>​You can decide whether you will try to get better at something you already feel passionate about, or try to learn to do something new.​</a:t>
            </a:r>
          </a:p>
          <a:p>
            <a:pPr>
              <a:defRPr>
                <a:latin typeface="Arial"/>
                <a:ea typeface="Arial"/>
                <a:cs typeface="Arial"/>
                <a:sym typeface="Arial"/>
              </a:defRPr>
            </a:pPr>
            <a:endParaRPr/>
          </a:p>
          <a:p>
            <a:pPr>
              <a:defRPr>
                <a:latin typeface="Arial"/>
                <a:ea typeface="Arial"/>
                <a:cs typeface="Arial"/>
                <a:sym typeface="Arial"/>
              </a:defRPr>
            </a:pPr>
            <a:r>
              <a:rPr dirty="0"/>
              <a:t>​Again, lots of activities can count for this section, from music and drama, through to cooking, gardening or learning to drive.</a:t>
            </a:r>
            <a:r>
              <a:rPr lang="en-GB" dirty="0"/>
              <a:t>  </a:t>
            </a:r>
            <a:endParaRPr dirty="0"/>
          </a:p>
          <a:p>
            <a:pPr>
              <a:defRPr b="1">
                <a:latin typeface="Arial"/>
                <a:ea typeface="Arial"/>
                <a:cs typeface="Arial"/>
                <a:sym typeface="Arial"/>
              </a:defRPr>
            </a:pPr>
            <a:endParaRPr lang="en-GB" dirty="0"/>
          </a:p>
          <a:p>
            <a:pPr>
              <a:defRPr b="1">
                <a:latin typeface="Arial"/>
                <a:ea typeface="Arial"/>
                <a:cs typeface="Arial"/>
                <a:sym typeface="Arial"/>
              </a:defRPr>
            </a:pPr>
            <a:r>
              <a:rPr dirty="0"/>
              <a:t>Presenter: Please add in your own examples here</a:t>
            </a:r>
            <a:r>
              <a:rPr lang="en-GB" dirty="0"/>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1003300" y="685800"/>
            <a:ext cx="48514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pPr>
              <a:defRPr>
                <a:latin typeface="Arial"/>
                <a:ea typeface="Arial"/>
                <a:cs typeface="Arial"/>
                <a:sym typeface="Arial"/>
              </a:defRPr>
            </a:pPr>
            <a:r>
              <a:t>As part of your Gold DofE Award you will complete an expedition.​</a:t>
            </a:r>
          </a:p>
          <a:p>
            <a:pPr>
              <a:defRPr>
                <a:latin typeface="Arial"/>
                <a:ea typeface="Arial"/>
                <a:cs typeface="Arial"/>
                <a:sym typeface="Arial"/>
              </a:defRPr>
            </a:pPr>
            <a:endParaRPr/>
          </a:p>
          <a:p>
            <a:pPr>
              <a:defRPr>
                <a:latin typeface="Arial"/>
                <a:ea typeface="Arial"/>
                <a:cs typeface="Arial"/>
                <a:sym typeface="Arial"/>
              </a:defRPr>
            </a:pPr>
            <a:r>
              <a:t>​As part of a small team, you’ll plan your aim, choose your location and do some training to make sure you’re prepared and know what you’re doing — then spend four days and three nights away.​</a:t>
            </a:r>
          </a:p>
          <a:p>
            <a:pPr>
              <a:defRPr>
                <a:latin typeface="Arial"/>
                <a:ea typeface="Arial"/>
                <a:cs typeface="Arial"/>
                <a:sym typeface="Arial"/>
              </a:defRPr>
            </a:pPr>
            <a:endParaRPr/>
          </a:p>
          <a:p>
            <a:pPr>
              <a:defRPr>
                <a:latin typeface="Arial"/>
                <a:ea typeface="Arial"/>
                <a:cs typeface="Arial"/>
                <a:sym typeface="Arial"/>
              </a:defRPr>
            </a:pPr>
            <a:r>
              <a:t>You can choose how you want to travel – it doesn’t have to be on foot. You could do it by bike, canoe, kayak, wheelchair, sailing boat or even on a horse.​</a:t>
            </a:r>
          </a:p>
          <a:p>
            <a:pPr>
              <a:defRPr>
                <a:latin typeface="Arial"/>
                <a:ea typeface="Arial"/>
                <a:cs typeface="Arial"/>
                <a:sym typeface="Arial"/>
              </a:defRPr>
            </a:pPr>
            <a:endParaRPr/>
          </a:p>
          <a:p>
            <a:pPr>
              <a:defRPr>
                <a:latin typeface="Arial"/>
                <a:ea typeface="Arial"/>
                <a:cs typeface="Arial"/>
                <a:sym typeface="Arial"/>
              </a:defRPr>
            </a:pPr>
            <a:r>
              <a:t>​Your expedition will improve your resilience, communication, teamwork and leadership skills. ​</a:t>
            </a:r>
          </a:p>
          <a:p>
            <a:pPr>
              <a:defRPr>
                <a:latin typeface="Arial"/>
                <a:ea typeface="Arial"/>
                <a:cs typeface="Arial"/>
                <a:sym typeface="Arial"/>
              </a:defRPr>
            </a:pPr>
            <a:endParaRPr/>
          </a:p>
          <a:p>
            <a:pPr>
              <a:defRPr>
                <a:latin typeface="Arial"/>
                <a:ea typeface="Arial"/>
                <a:cs typeface="Arial"/>
                <a:sym typeface="Arial"/>
              </a:defRPr>
            </a:pPr>
            <a:r>
              <a:t>​</a:t>
            </a:r>
            <a:r>
              <a:rPr b="1"/>
              <a:t>Presenter: Please take care to place the same level of emphasis on each of the four sections. Whilst some young people may be attracted to the DofE because of the expedition, we know that some young people find this element daunting, so may need careful reassurance.</a:t>
            </a:r>
          </a:p>
          <a:p>
            <a:pPr>
              <a:defRPr b="1">
                <a:latin typeface="Arial"/>
                <a:ea typeface="Arial"/>
                <a:cs typeface="Arial"/>
                <a:sym typeface="Arial"/>
              </a:defRPr>
            </a:pPr>
            <a:endParaRPr b="1"/>
          </a:p>
          <a:p>
            <a:pPr>
              <a:defRPr>
                <a:latin typeface="Arial"/>
                <a:ea typeface="Arial"/>
                <a:cs typeface="Arial"/>
                <a:sym typeface="Arial"/>
              </a:defRPr>
            </a:pPr>
            <a:r>
              <a:t>​</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1003300" y="685800"/>
            <a:ext cx="4851400" cy="3429000"/>
          </a:xfrm>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Gold Award, you need to complete an extra section – the Residential. ​</a:t>
            </a:r>
            <a:endParaRPr b="1"/>
          </a:p>
          <a:p>
            <a:pPr>
              <a:defRPr>
                <a:latin typeface="Arial"/>
                <a:ea typeface="Arial"/>
                <a:cs typeface="Arial"/>
                <a:sym typeface="Arial"/>
              </a:defRPr>
            </a:pPr>
            <a:endParaRPr b="1"/>
          </a:p>
          <a:p>
            <a:pPr>
              <a:defRPr>
                <a:latin typeface="Arial"/>
                <a:ea typeface="Arial"/>
                <a:cs typeface="Arial"/>
                <a:sym typeface="Arial"/>
              </a:defRPr>
            </a:pPr>
            <a:r>
              <a:t>​It’s a big, exciting and fulfilling experience, spending five days and four nights away from home on a shared activity with people you’ve never met before. ​</a:t>
            </a:r>
          </a:p>
          <a:p>
            <a:pPr>
              <a:defRPr>
                <a:latin typeface="Arial"/>
                <a:ea typeface="Arial"/>
                <a:cs typeface="Arial"/>
                <a:sym typeface="Arial"/>
              </a:defRPr>
            </a:pPr>
            <a:endParaRPr/>
          </a:p>
          <a:p>
            <a:pPr>
              <a:defRPr>
                <a:latin typeface="Arial"/>
                <a:ea typeface="Arial"/>
                <a:cs typeface="Arial"/>
                <a:sym typeface="Arial"/>
              </a:defRPr>
            </a:pPr>
            <a:r>
              <a:t>​From learning to snowboard in Scotland to helping at a children’s camp, there are lots of exciting possibilities to get involved with — both in the UK and abroad. ​</a:t>
            </a:r>
          </a:p>
          <a:p>
            <a:pPr>
              <a:defRPr>
                <a:latin typeface="Arial"/>
                <a:ea typeface="Arial"/>
                <a:cs typeface="Arial"/>
                <a:sym typeface="Arial"/>
              </a:defRPr>
            </a:pPr>
            <a:endParaRPr/>
          </a:p>
          <a:p>
            <a:pPr>
              <a:defRPr>
                <a:latin typeface="Arial"/>
                <a:ea typeface="Arial"/>
                <a:cs typeface="Arial"/>
                <a:sym typeface="Arial"/>
              </a:defRPr>
            </a:pPr>
            <a:r>
              <a:t>​You’ll learn how to work with people from different backgrounds and build confidence staying in new environments. ​</a:t>
            </a:r>
          </a:p>
          <a:p>
            <a:pPr>
              <a:defRPr>
                <a:latin typeface="Arial"/>
                <a:ea typeface="Arial"/>
                <a:cs typeface="Arial"/>
                <a:sym typeface="Arial"/>
              </a:defRPr>
            </a:pPr>
            <a:endParaRPr/>
          </a:p>
          <a:p>
            <a:pPr>
              <a:defRPr>
                <a:latin typeface="Arial"/>
                <a:ea typeface="Arial"/>
                <a:cs typeface="Arial"/>
                <a:sym typeface="Arial"/>
              </a:defRPr>
            </a:pPr>
            <a:r>
              <a:t>​You may want to build on a talent you’ve developed in another section, learn something completely new on an intensive course or do something to help others.​</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1003300" y="685800"/>
            <a:ext cx="48514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Gold Award, you need to complete an extra section – the Residential. ​</a:t>
            </a:r>
          </a:p>
          <a:p>
            <a:pPr>
              <a:defRPr>
                <a:latin typeface="Arial"/>
                <a:ea typeface="Arial"/>
                <a:cs typeface="Arial"/>
                <a:sym typeface="Arial"/>
              </a:defRPr>
            </a:pPr>
            <a:endParaRPr/>
          </a:p>
          <a:p>
            <a:pPr>
              <a:defRPr>
                <a:latin typeface="Arial"/>
                <a:ea typeface="Arial"/>
                <a:cs typeface="Arial"/>
                <a:sym typeface="Arial"/>
              </a:defRPr>
            </a:pPr>
            <a:r>
              <a:t>​It’s a big, exciting and fulfilling experience, spending five days and four nights away from home on a shared activity with people you’ve never met before. ​</a:t>
            </a:r>
          </a:p>
          <a:p>
            <a:pPr>
              <a:defRPr>
                <a:latin typeface="Arial"/>
                <a:ea typeface="Arial"/>
                <a:cs typeface="Arial"/>
                <a:sym typeface="Arial"/>
              </a:defRPr>
            </a:pPr>
            <a:endParaRPr/>
          </a:p>
          <a:p>
            <a:pPr>
              <a:defRPr>
                <a:latin typeface="Arial"/>
                <a:ea typeface="Arial"/>
                <a:cs typeface="Arial"/>
                <a:sym typeface="Arial"/>
              </a:defRPr>
            </a:pPr>
            <a:r>
              <a:t>​From learning to snowboard in Scotland to helping at a children’s camp, there are lots of exciting possibilities to get involved with — both in the UK and abroad. ​</a:t>
            </a:r>
          </a:p>
          <a:p>
            <a:pPr>
              <a:defRPr>
                <a:latin typeface="Arial"/>
                <a:ea typeface="Arial"/>
                <a:cs typeface="Arial"/>
                <a:sym typeface="Arial"/>
              </a:defRPr>
            </a:pPr>
            <a:endParaRPr/>
          </a:p>
          <a:p>
            <a:pPr>
              <a:defRPr>
                <a:latin typeface="Arial"/>
                <a:ea typeface="Arial"/>
                <a:cs typeface="Arial"/>
                <a:sym typeface="Arial"/>
              </a:defRPr>
            </a:pPr>
            <a:r>
              <a:t>​You’ll learn how to work with people from different backgrounds and build confidence staying in new environments. ​</a:t>
            </a:r>
          </a:p>
          <a:p>
            <a:pPr>
              <a:defRPr>
                <a:latin typeface="Arial"/>
                <a:ea typeface="Arial"/>
                <a:cs typeface="Arial"/>
                <a:sym typeface="Arial"/>
              </a:defRPr>
            </a:pPr>
            <a:endParaRPr/>
          </a:p>
          <a:p>
            <a:pPr>
              <a:defRPr>
                <a:latin typeface="Arial"/>
                <a:ea typeface="Arial"/>
                <a:cs typeface="Arial"/>
                <a:sym typeface="Arial"/>
              </a:defRPr>
            </a:pPr>
            <a:r>
              <a:t>​You may want to build on a talent you’ve developed in another section, learn something completely new on an intensive course or do something to help others.​</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802005" y="2344483"/>
            <a:ext cx="9089391" cy="1588202"/>
          </a:xfrm>
          <a:prstGeom prst="rect">
            <a:avLst/>
          </a:prstGeom>
        </p:spPr>
        <p:txBody>
          <a:bodyPr/>
          <a:lstStyle/>
          <a:p>
            <a:r>
              <a:t>Title Text</a:t>
            </a:r>
          </a:p>
        </p:txBody>
      </p:sp>
      <p:sp>
        <p:nvSpPr>
          <p:cNvPr id="12" name="Shape 12"/>
          <p:cNvSpPr>
            <a:spLocks noGrp="1"/>
          </p:cNvSpPr>
          <p:nvPr>
            <p:ph type="body" sz="quarter" idx="1"/>
          </p:nvPr>
        </p:nvSpPr>
        <p:spPr>
          <a:xfrm>
            <a:off x="1604010" y="4235196"/>
            <a:ext cx="7485382" cy="18907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Shape 47"/>
          <p:cNvSpPr/>
          <p:nvPr/>
        </p:nvSpPr>
        <p:spPr>
          <a:xfrm>
            <a:off x="-4" y="10"/>
            <a:ext cx="10692011" cy="7559996"/>
          </a:xfrm>
          <a:prstGeom prst="rect">
            <a:avLst/>
          </a:pr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44500" y="278709"/>
            <a:ext cx="9804400" cy="7569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Title Text</a:t>
            </a:r>
          </a:p>
        </p:txBody>
      </p:sp>
      <p:sp>
        <p:nvSpPr>
          <p:cNvPr id="3" name="Shape 3"/>
          <p:cNvSpPr>
            <a:spLocks noGrp="1"/>
          </p:cNvSpPr>
          <p:nvPr>
            <p:ph type="body" idx="1"/>
          </p:nvPr>
        </p:nvSpPr>
        <p:spPr>
          <a:xfrm>
            <a:off x="534669" y="1739455"/>
            <a:ext cx="4651632" cy="49914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891757" y="7033448"/>
            <a:ext cx="266973" cy="2794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yN7wTcxK408?feature=oembed"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p:nvPr/>
        </p:nvSpPr>
        <p:spPr>
          <a:xfrm>
            <a:off x="-1" y="11"/>
            <a:ext cx="10692005" cy="755999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3" name="Shape 73"/>
          <p:cNvSpPr/>
          <p:nvPr/>
        </p:nvSpPr>
        <p:spPr>
          <a:xfrm>
            <a:off x="254000" y="254011"/>
            <a:ext cx="1029106" cy="1029107"/>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4" name="Shape 74"/>
          <p:cNvSpPr/>
          <p:nvPr/>
        </p:nvSpPr>
        <p:spPr>
          <a:xfrm>
            <a:off x="1595977" y="255235"/>
            <a:ext cx="1588881" cy="1029964"/>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5" name="Shape 75"/>
          <p:cNvSpPr/>
          <p:nvPr/>
        </p:nvSpPr>
        <p:spPr>
          <a:xfrm>
            <a:off x="791721" y="1962831"/>
            <a:ext cx="9231356" cy="4902568"/>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p:cNvSpPr>
          <p:nvPr>
            <p:ph type="title"/>
          </p:nvPr>
        </p:nvSpPr>
        <p:spPr>
          <a:xfrm>
            <a:off x="444500" y="278707"/>
            <a:ext cx="8978900" cy="756925"/>
          </a:xfrm>
          <a:prstGeom prst="rect">
            <a:avLst/>
          </a:prstGeom>
        </p:spPr>
        <p:txBody>
          <a:bodyPr/>
          <a:lstStyle/>
          <a:p>
            <a:pPr indent="12700">
              <a:spcBef>
                <a:spcPts val="100"/>
              </a:spcBef>
              <a:defRPr spc="-100"/>
            </a:pPr>
            <a:r>
              <a:t>Your Welcome </a:t>
            </a:r>
            <a:r>
              <a:rPr spc="0"/>
              <a:t>Pack </a:t>
            </a:r>
            <a:r>
              <a:t>and</a:t>
            </a:r>
            <a:r>
              <a:rPr spc="0"/>
              <a:t> </a:t>
            </a:r>
            <a:r>
              <a:t>eDofE</a:t>
            </a:r>
          </a:p>
        </p:txBody>
      </p:sp>
      <p:sp>
        <p:nvSpPr>
          <p:cNvPr id="143" name="Shape 143"/>
          <p:cNvSpPr/>
          <p:nvPr/>
        </p:nvSpPr>
        <p:spPr>
          <a:xfrm>
            <a:off x="5345999" y="1276806"/>
            <a:ext cx="4888805"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44" name="Shape 144"/>
          <p:cNvSpPr/>
          <p:nvPr/>
        </p:nvSpPr>
        <p:spPr>
          <a:xfrm>
            <a:off x="457200" y="1276806"/>
            <a:ext cx="4888801" cy="5826000"/>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5" name="Shape 145"/>
          <p:cNvSpPr/>
          <p:nvPr/>
        </p:nvSpPr>
        <p:spPr>
          <a:xfrm>
            <a:off x="2853765" y="958049"/>
            <a:ext cx="7838238" cy="650907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nvSpPr>
        <p:spPr>
          <a:xfrm>
            <a:off x="-1" y="6"/>
            <a:ext cx="6844605"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150" name="Shape 150"/>
          <p:cNvSpPr/>
          <p:nvPr/>
        </p:nvSpPr>
        <p:spPr>
          <a:xfrm>
            <a:off x="457200" y="6208674"/>
            <a:ext cx="2572562" cy="894132"/>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51" name="Shape 151"/>
          <p:cNvSpPr>
            <a:spLocks noGrp="1"/>
          </p:cNvSpPr>
          <p:nvPr>
            <p:ph type="title"/>
          </p:nvPr>
        </p:nvSpPr>
        <p:spPr>
          <a:xfrm>
            <a:off x="444497" y="278707"/>
            <a:ext cx="4361821" cy="756925"/>
          </a:xfrm>
          <a:prstGeom prst="rect">
            <a:avLst/>
          </a:prstGeom>
        </p:spPr>
        <p:txBody>
          <a:bodyPr/>
          <a:lstStyle/>
          <a:p>
            <a:pPr indent="12700">
              <a:spcBef>
                <a:spcPts val="100"/>
              </a:spcBef>
            </a:pPr>
            <a:r>
              <a:t>Getting</a:t>
            </a:r>
            <a:r>
              <a:rPr spc="-100"/>
              <a:t> started</a:t>
            </a:r>
          </a:p>
        </p:txBody>
      </p:sp>
      <p:sp>
        <p:nvSpPr>
          <p:cNvPr id="152" name="Shape 152"/>
          <p:cNvSpPr>
            <a:spLocks noGrp="1"/>
          </p:cNvSpPr>
          <p:nvPr>
            <p:ph type="body" sz="quarter" idx="1"/>
          </p:nvPr>
        </p:nvSpPr>
        <p:spPr>
          <a:xfrm>
            <a:off x="444500" y="1522191"/>
            <a:ext cx="4749800" cy="2311401"/>
          </a:xfrm>
          <a:prstGeom prst="rect">
            <a:avLst/>
          </a:prstGeom>
        </p:spPr>
        <p:txBody>
          <a:bodyPr/>
          <a:lstStyle/>
          <a:p>
            <a:pPr marR="5080" indent="12700">
              <a:spcBef>
                <a:spcPts val="100"/>
              </a:spcBef>
              <a:defRPr spc="-100">
                <a:solidFill>
                  <a:srgbClr val="FFFFFF"/>
                </a:solidFill>
              </a:defRPr>
            </a:pPr>
            <a:r>
              <a:t>Are you ready </a:t>
            </a:r>
            <a:r>
              <a:rPr>
                <a:solidFill>
                  <a:srgbClr val="000000"/>
                </a:solidFill>
              </a:rPr>
              <a:t>to start  an adventure you’ll  </a:t>
            </a:r>
            <a:r>
              <a:rPr spc="0">
                <a:solidFill>
                  <a:srgbClr val="000000"/>
                </a:solidFill>
              </a:rPr>
              <a:t>never</a:t>
            </a:r>
            <a:r>
              <a:rPr>
                <a:solidFill>
                  <a:srgbClr val="000000"/>
                </a:solidFill>
              </a:rPr>
              <a:t> </a:t>
            </a:r>
            <a:r>
              <a:rPr spc="0">
                <a:solidFill>
                  <a:srgbClr val="000000"/>
                </a:solidFill>
              </a:rPr>
              <a:t>forget?</a:t>
            </a:r>
          </a:p>
          <a:p>
            <a:pPr indent="12700">
              <a:spcBef>
                <a:spcPts val="2100"/>
              </a:spcBef>
              <a:defRPr sz="2400" spc="-100"/>
            </a:pPr>
            <a:r>
              <a:t>To </a:t>
            </a:r>
            <a:r>
              <a:rPr spc="0"/>
              <a:t>get </a:t>
            </a:r>
            <a:r>
              <a:t>started </a:t>
            </a:r>
            <a:r>
              <a:rPr spc="0"/>
              <a:t>with </a:t>
            </a:r>
            <a:r>
              <a:t>your</a:t>
            </a:r>
            <a:r>
              <a:rPr spc="0"/>
              <a:t> </a:t>
            </a:r>
            <a:r>
              <a:t>DofE,</a:t>
            </a:r>
          </a:p>
        </p:txBody>
      </p:sp>
      <p:sp>
        <p:nvSpPr>
          <p:cNvPr id="153" name="Shape 153"/>
          <p:cNvSpPr/>
          <p:nvPr/>
        </p:nvSpPr>
        <p:spPr>
          <a:xfrm>
            <a:off x="444497" y="3808190"/>
            <a:ext cx="3531875" cy="3456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indent="12700">
              <a:spcBef>
                <a:spcPts val="100"/>
              </a:spcBef>
              <a:defRPr sz="2400" b="1" spc="-5">
                <a:latin typeface="Arial"/>
                <a:ea typeface="Arial"/>
                <a:cs typeface="Arial"/>
                <a:sym typeface="Arial"/>
              </a:defRPr>
            </a:pPr>
            <a:r>
              <a:t>speak </a:t>
            </a:r>
            <a:r>
              <a:rPr spc="0"/>
              <a:t>to &lt;Insert</a:t>
            </a:r>
            <a:r>
              <a:rPr spc="-90"/>
              <a:t> </a:t>
            </a:r>
            <a:r>
              <a:t>Name&gt;.</a:t>
            </a:r>
          </a:p>
        </p:txBody>
      </p:sp>
      <p:sp>
        <p:nvSpPr>
          <p:cNvPr id="154" name="Shape 154"/>
          <p:cNvSpPr/>
          <p:nvPr/>
        </p:nvSpPr>
        <p:spPr>
          <a:xfrm>
            <a:off x="7251000" y="3976489"/>
            <a:ext cx="1663066" cy="5148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indent="12700">
              <a:spcBef>
                <a:spcPts val="900"/>
              </a:spcBef>
              <a:defRPr sz="1600" b="1">
                <a:latin typeface="Arial"/>
                <a:ea typeface="Arial"/>
                <a:cs typeface="Arial"/>
                <a:sym typeface="Arial"/>
              </a:defRPr>
            </a:pPr>
            <a:r>
              <a:t>&lt;INSERT</a:t>
            </a:r>
            <a:r>
              <a:rPr spc="-80"/>
              <a:t> </a:t>
            </a:r>
            <a:r>
              <a:rPr spc="-5"/>
              <a:t>NAME&gt;</a:t>
            </a:r>
          </a:p>
          <a:p>
            <a:pPr indent="12700">
              <a:spcBef>
                <a:spcPts val="700"/>
              </a:spcBef>
              <a:defRPr sz="1400" b="1">
                <a:latin typeface="Arial"/>
                <a:ea typeface="Arial"/>
                <a:cs typeface="Arial"/>
                <a:sym typeface="Arial"/>
              </a:defRPr>
            </a:pPr>
            <a:r>
              <a:t>&lt;Job</a:t>
            </a:r>
            <a:r>
              <a:rPr spc="-15"/>
              <a:t> </a:t>
            </a:r>
            <a:r>
              <a:t>title&gt;</a:t>
            </a:r>
          </a:p>
        </p:txBody>
      </p:sp>
      <p:sp>
        <p:nvSpPr>
          <p:cNvPr id="155" name="Shape 155"/>
          <p:cNvSpPr/>
          <p:nvPr/>
        </p:nvSpPr>
        <p:spPr>
          <a:xfrm>
            <a:off x="7210566" y="4835788"/>
            <a:ext cx="3037208" cy="21209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13970" indent="52705">
              <a:spcBef>
                <a:spcPts val="100"/>
              </a:spcBef>
              <a:defRPr sz="1100" b="1">
                <a:latin typeface="Arial"/>
                <a:ea typeface="Arial"/>
                <a:cs typeface="Arial"/>
                <a:sym typeface="Arial"/>
              </a:defRPr>
            </a:pPr>
            <a:r>
              <a:t>In this bit goes </a:t>
            </a:r>
            <a:r>
              <a:rPr spc="-4"/>
              <a:t>some </a:t>
            </a:r>
            <a:r>
              <a:t>words </a:t>
            </a:r>
            <a:r>
              <a:rPr spc="-4"/>
              <a:t>you’ve </a:t>
            </a:r>
            <a:r>
              <a:t>written  </a:t>
            </a:r>
            <a:r>
              <a:rPr spc="-4"/>
              <a:t>about yourself. Be </a:t>
            </a:r>
            <a:r>
              <a:t>positive </a:t>
            </a:r>
            <a:r>
              <a:rPr spc="-4"/>
              <a:t>and </a:t>
            </a:r>
            <a:r>
              <a:t>tell us who  </a:t>
            </a:r>
            <a:r>
              <a:rPr spc="-4"/>
              <a:t>you are? </a:t>
            </a:r>
            <a:r>
              <a:t>What </a:t>
            </a:r>
            <a:r>
              <a:rPr spc="-4"/>
              <a:t>you’ve </a:t>
            </a:r>
            <a:r>
              <a:t>done... though don’t  tell us </a:t>
            </a:r>
            <a:r>
              <a:rPr spc="-4"/>
              <a:t>your </a:t>
            </a:r>
            <a:r>
              <a:t>A Level </a:t>
            </a:r>
            <a:r>
              <a:rPr spc="-4"/>
              <a:t>results, </a:t>
            </a:r>
            <a:r>
              <a:rPr spc="-9"/>
              <a:t>there’s </a:t>
            </a:r>
            <a:r>
              <a:t>plenty of other forms for that. </a:t>
            </a:r>
            <a:r>
              <a:rPr spc="-4"/>
              <a:t>And </a:t>
            </a:r>
            <a:r>
              <a:t>what </a:t>
            </a:r>
            <a:r>
              <a:rPr spc="-4"/>
              <a:t>excites  you about </a:t>
            </a:r>
            <a:r>
              <a:t>the </a:t>
            </a:r>
            <a:r>
              <a:rPr spc="-4"/>
              <a:t>DofE. </a:t>
            </a:r>
            <a:r>
              <a:rPr spc="-30"/>
              <a:t>You </a:t>
            </a:r>
            <a:r>
              <a:rPr spc="-4"/>
              <a:t>can </a:t>
            </a:r>
            <a:r>
              <a:t>go on for quite a bit... well, </a:t>
            </a:r>
            <a:r>
              <a:rPr spc="-4"/>
              <a:t>as </a:t>
            </a:r>
            <a:r>
              <a:t>long </a:t>
            </a:r>
            <a:r>
              <a:rPr spc="-4"/>
              <a:t>as </a:t>
            </a:r>
            <a:r>
              <a:t>it </a:t>
            </a:r>
            <a:r>
              <a:rPr spc="-4"/>
              <a:t>ﬁlls </a:t>
            </a:r>
            <a:r>
              <a:t>this box </a:t>
            </a:r>
            <a:r>
              <a:rPr spc="-4"/>
              <a:t>and </a:t>
            </a:r>
            <a:r>
              <a:t>then </a:t>
            </a:r>
            <a:r>
              <a:rPr spc="-4"/>
              <a:t>suddenly your </a:t>
            </a:r>
            <a:r>
              <a:t>words will get </a:t>
            </a:r>
            <a:r>
              <a:rPr spc="-4"/>
              <a:t>cut </a:t>
            </a:r>
            <a:r>
              <a:t>off, </a:t>
            </a:r>
            <a:r>
              <a:rPr spc="-4"/>
              <a:t>even </a:t>
            </a:r>
            <a:r>
              <a:t>if </a:t>
            </a:r>
            <a:r>
              <a:rPr spc="-4"/>
              <a:t>you’re </a:t>
            </a:r>
            <a:r>
              <a:t>in the </a:t>
            </a:r>
            <a:r>
              <a:rPr spc="-4"/>
              <a:t>middle</a:t>
            </a:r>
            <a:r>
              <a:rPr spc="-35"/>
              <a:t> </a:t>
            </a:r>
            <a:r>
              <a:t>of</a:t>
            </a:r>
          </a:p>
          <a:p>
            <a:pPr>
              <a:defRPr sz="1300">
                <a:latin typeface="Times New Roman"/>
                <a:ea typeface="Times New Roman"/>
                <a:cs typeface="Times New Roman"/>
                <a:sym typeface="Times New Roman"/>
              </a:defRPr>
            </a:pPr>
            <a:endParaRPr/>
          </a:p>
          <a:p>
            <a:pPr marR="5080" indent="1254760">
              <a:spcBef>
                <a:spcPts val="700"/>
              </a:spcBef>
              <a:defRPr sz="1400" b="1">
                <a:latin typeface="Circular Std"/>
                <a:ea typeface="Circular Std"/>
                <a:cs typeface="Circular Std"/>
                <a:sym typeface="Circular Std"/>
              </a:defRPr>
            </a:pPr>
            <a:r>
              <a:t>The DofE is a</a:t>
            </a:r>
            <a:r>
              <a:rPr spc="-70"/>
              <a:t> </a:t>
            </a:r>
            <a:r>
              <a:rPr spc="-15"/>
              <a:t>charity.  </a:t>
            </a:r>
            <a:r>
              <a:t>Visit </a:t>
            </a:r>
            <a:r>
              <a:rPr spc="-5"/>
              <a:t>DofE.org for more</a:t>
            </a:r>
            <a:r>
              <a:rPr spc="-10"/>
              <a:t> </a:t>
            </a:r>
            <a:r>
              <a:rPr spc="-5"/>
              <a:t>information.</a:t>
            </a:r>
          </a:p>
        </p:txBody>
      </p:sp>
      <p:sp>
        <p:nvSpPr>
          <p:cNvPr id="156" name="Shape 156"/>
          <p:cNvSpPr/>
          <p:nvPr/>
        </p:nvSpPr>
        <p:spPr>
          <a:xfrm>
            <a:off x="5523799" y="457210"/>
            <a:ext cx="4711005" cy="346564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p:nvPr/>
        </p:nvSpPr>
        <p:spPr>
          <a:xfrm>
            <a:off x="3834698" y="10"/>
            <a:ext cx="6857305"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8" name="Shape 78"/>
          <p:cNvSpPr/>
          <p:nvPr/>
        </p:nvSpPr>
        <p:spPr>
          <a:xfrm>
            <a:off x="-1" y="6"/>
            <a:ext cx="6844605"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79" name="Shape 79"/>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0" name="Shape 80"/>
          <p:cNvSpPr>
            <a:spLocks noGrp="1"/>
          </p:cNvSpPr>
          <p:nvPr>
            <p:ph type="title"/>
          </p:nvPr>
        </p:nvSpPr>
        <p:spPr>
          <a:xfrm>
            <a:off x="444497" y="278707"/>
            <a:ext cx="4869821" cy="756925"/>
          </a:xfrm>
          <a:prstGeom prst="rect">
            <a:avLst/>
          </a:prstGeom>
        </p:spPr>
        <p:txBody>
          <a:bodyPr/>
          <a:lstStyle/>
          <a:p>
            <a:pPr indent="12700">
              <a:spcBef>
                <a:spcPts val="100"/>
              </a:spcBef>
              <a:defRPr sz="4300"/>
            </a:pPr>
            <a:r>
              <a:t>What is </a:t>
            </a:r>
            <a:r>
              <a:rPr spc="-100"/>
              <a:t>the DofE?</a:t>
            </a:r>
          </a:p>
        </p:txBody>
      </p:sp>
      <p:sp>
        <p:nvSpPr>
          <p:cNvPr id="81" name="Shape 81"/>
          <p:cNvSpPr/>
          <p:nvPr/>
        </p:nvSpPr>
        <p:spPr>
          <a:xfrm>
            <a:off x="444500" y="1496789"/>
            <a:ext cx="6026150" cy="32657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indent="12700">
              <a:spcBef>
                <a:spcPts val="100"/>
              </a:spcBef>
              <a:defRPr sz="2600" b="1">
                <a:latin typeface="Arial"/>
                <a:ea typeface="Arial"/>
                <a:cs typeface="Arial"/>
                <a:sym typeface="Arial"/>
              </a:defRPr>
            </a:pPr>
            <a:r>
              <a:t>The </a:t>
            </a:r>
            <a:r>
              <a:rPr spc="-5"/>
              <a:t>DofE </a:t>
            </a:r>
            <a:r>
              <a:t>is a life-changing</a:t>
            </a:r>
            <a:r>
              <a:rPr spc="-100"/>
              <a:t> </a:t>
            </a:r>
            <a:r>
              <a:rPr spc="-5"/>
              <a:t>adventure.</a:t>
            </a:r>
          </a:p>
          <a:p>
            <a:pPr marR="524509" indent="12700">
              <a:spcBef>
                <a:spcPts val="2400"/>
              </a:spcBef>
              <a:defRPr sz="2600" b="1" spc="-65">
                <a:latin typeface="Arial"/>
                <a:ea typeface="Arial"/>
                <a:cs typeface="Arial"/>
                <a:sym typeface="Arial"/>
              </a:defRPr>
            </a:pPr>
            <a:r>
              <a:t>You </a:t>
            </a:r>
            <a:r>
              <a:rPr spc="-5"/>
              <a:t>make </a:t>
            </a:r>
            <a:r>
              <a:rPr spc="0"/>
              <a:t>it: The </a:t>
            </a:r>
            <a:r>
              <a:rPr spc="-5"/>
              <a:t>DofE </a:t>
            </a:r>
            <a:r>
              <a:rPr spc="0"/>
              <a:t>is </a:t>
            </a:r>
            <a:r>
              <a:rPr spc="-5"/>
              <a:t>as </a:t>
            </a:r>
            <a:r>
              <a:rPr spc="0"/>
              <a:t>unique  </a:t>
            </a:r>
            <a:r>
              <a:rPr spc="-5"/>
              <a:t>as you</a:t>
            </a:r>
            <a:r>
              <a:rPr spc="-10"/>
              <a:t> </a:t>
            </a:r>
            <a:r>
              <a:rPr spc="-5"/>
              <a:t>are</a:t>
            </a:r>
          </a:p>
          <a:p>
            <a:pPr marR="593090" indent="12700">
              <a:spcBef>
                <a:spcPts val="2400"/>
              </a:spcBef>
              <a:defRPr sz="2600" b="1">
                <a:latin typeface="Arial"/>
                <a:ea typeface="Arial"/>
                <a:cs typeface="Arial"/>
                <a:sym typeface="Arial"/>
              </a:defRPr>
            </a:pPr>
            <a:r>
              <a:t>Millions of </a:t>
            </a:r>
            <a:r>
              <a:rPr spc="-5"/>
              <a:t>young </a:t>
            </a:r>
            <a:r>
              <a:t>people in the</a:t>
            </a:r>
            <a:r>
              <a:rPr spc="-94"/>
              <a:t> </a:t>
            </a:r>
            <a:r>
              <a:rPr spc="-5"/>
              <a:t>UK  </a:t>
            </a:r>
            <a:r>
              <a:t>have </a:t>
            </a:r>
            <a:r>
              <a:rPr spc="-5"/>
              <a:t>already </a:t>
            </a:r>
            <a:r>
              <a:t>done their</a:t>
            </a:r>
            <a:r>
              <a:rPr spc="-35"/>
              <a:t> </a:t>
            </a:r>
            <a:r>
              <a:rPr spc="-5"/>
              <a:t>DofE.</a:t>
            </a:r>
          </a:p>
          <a:p>
            <a:pPr indent="12700">
              <a:spcBef>
                <a:spcPts val="2400"/>
              </a:spcBef>
              <a:defRPr sz="2600" b="1" spc="-5">
                <a:latin typeface="Arial"/>
                <a:ea typeface="Arial"/>
                <a:cs typeface="Arial"/>
                <a:sym typeface="Arial"/>
              </a:defRPr>
            </a:pPr>
            <a:r>
              <a:t>Now </a:t>
            </a:r>
            <a:r>
              <a:rPr spc="-25"/>
              <a:t>it’s </a:t>
            </a:r>
            <a:r>
              <a:t>your</a:t>
            </a:r>
            <a:r>
              <a:rPr spc="5"/>
              <a:t> </a:t>
            </a:r>
            <a:r>
              <a:rPr spc="0"/>
              <a:t>turn.</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p:nvPr/>
        </p:nvSpPr>
        <p:spPr>
          <a:xfrm>
            <a:off x="-3" y="10"/>
            <a:ext cx="10692009" cy="7559996"/>
          </a:xfrm>
          <a:prstGeom prst="rect">
            <a:avLst/>
          </a:pr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86" name="Shape 86"/>
          <p:cNvSpPr>
            <a:spLocks noGrp="1"/>
          </p:cNvSpPr>
          <p:nvPr>
            <p:ph type="title"/>
          </p:nvPr>
        </p:nvSpPr>
        <p:spPr>
          <a:xfrm>
            <a:off x="444497" y="278707"/>
            <a:ext cx="6055366" cy="756925"/>
          </a:xfrm>
          <a:prstGeom prst="rect">
            <a:avLst/>
          </a:prstGeom>
        </p:spPr>
        <p:txBody>
          <a:bodyPr/>
          <a:lstStyle/>
          <a:p>
            <a:pPr indent="12700">
              <a:spcBef>
                <a:spcPts val="100"/>
              </a:spcBef>
            </a:pPr>
            <a:r>
              <a:t>Introducing </a:t>
            </a:r>
            <a:r>
              <a:rPr spc="-100"/>
              <a:t>the DofE</a:t>
            </a:r>
          </a:p>
        </p:txBody>
      </p:sp>
      <p:pic>
        <p:nvPicPr>
          <p:cNvPr id="5" name="Online Media 3" title="DofE Welcome Film - 2021">
            <a:hlinkClick r:id="" action="ppaction://media"/>
            <a:extLst>
              <a:ext uri="{FF2B5EF4-FFF2-40B4-BE49-F238E27FC236}">
                <a16:creationId xmlns:a16="http://schemas.microsoft.com/office/drawing/2014/main" id="{6315AFD8-4BA9-40F9-ACB2-1F691654749B}"/>
              </a:ext>
            </a:extLst>
          </p:cNvPr>
          <p:cNvPicPr>
            <a:picLocks noRot="1" noChangeAspect="1"/>
          </p:cNvPicPr>
          <p:nvPr>
            <a:videoFile r:link="rId1"/>
          </p:nvPr>
        </p:nvPicPr>
        <p:blipFill>
          <a:blip r:embed="rId4"/>
          <a:stretch>
            <a:fillRect/>
          </a:stretch>
        </p:blipFill>
        <p:spPr>
          <a:xfrm>
            <a:off x="1320116" y="1503230"/>
            <a:ext cx="8053168" cy="455004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4.png"/>
          <p:cNvPicPr>
            <a:picLocks noChangeAspect="1"/>
          </p:cNvPicPr>
          <p:nvPr/>
        </p:nvPicPr>
        <p:blipFill>
          <a:blip r:embed="rId3"/>
          <a:stretch>
            <a:fillRect/>
          </a:stretch>
        </p:blipFill>
        <p:spPr>
          <a:xfrm>
            <a:off x="-9525" y="0"/>
            <a:ext cx="10712449" cy="7574461"/>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nvSpPr>
        <p:spPr>
          <a:xfrm>
            <a:off x="5574598" y="10"/>
            <a:ext cx="5117392"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7" name="Shape 97"/>
          <p:cNvSpPr/>
          <p:nvPr/>
        </p:nvSpPr>
        <p:spPr>
          <a:xfrm>
            <a:off x="-1" y="6"/>
            <a:ext cx="6844605"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98" name="Shape 98"/>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9" name="Shape 99"/>
          <p:cNvSpPr>
            <a:spLocks noGrp="1"/>
          </p:cNvSpPr>
          <p:nvPr>
            <p:ph type="title"/>
          </p:nvPr>
        </p:nvSpPr>
        <p:spPr>
          <a:xfrm>
            <a:off x="444497" y="278707"/>
            <a:ext cx="6010916" cy="756925"/>
          </a:xfrm>
          <a:prstGeom prst="rect">
            <a:avLst/>
          </a:prstGeom>
        </p:spPr>
        <p:txBody>
          <a:bodyPr/>
          <a:lstStyle>
            <a:lvl1pPr indent="12700">
              <a:spcBef>
                <a:spcPts val="100"/>
              </a:spcBef>
              <a:defRPr spc="-100"/>
            </a:lvl1pPr>
          </a:lstStyle>
          <a:p>
            <a:r>
              <a:t>Volunteering section</a:t>
            </a:r>
          </a:p>
        </p:txBody>
      </p:sp>
      <p:sp>
        <p:nvSpPr>
          <p:cNvPr id="100" name="Shape 100"/>
          <p:cNvSpPr/>
          <p:nvPr/>
        </p:nvSpPr>
        <p:spPr>
          <a:xfrm>
            <a:off x="444500" y="1522189"/>
            <a:ext cx="5260975" cy="29568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700">
              <a:spcBef>
                <a:spcPts val="100"/>
              </a:spcBef>
              <a:defRPr sz="3600" b="1" spc="-69">
                <a:solidFill>
                  <a:srgbClr val="FFFFFF"/>
                </a:solidFill>
                <a:latin typeface="Arial"/>
                <a:ea typeface="Arial"/>
                <a:cs typeface="Arial"/>
                <a:sym typeface="Arial"/>
              </a:defRPr>
            </a:pPr>
            <a:r>
              <a:t>Take </a:t>
            </a:r>
            <a:r>
              <a:rPr spc="-5"/>
              <a:t>action </a:t>
            </a:r>
            <a:r>
              <a:rPr spc="-5">
                <a:solidFill>
                  <a:srgbClr val="000000"/>
                </a:solidFill>
              </a:rPr>
              <a:t>and make </a:t>
            </a:r>
            <a:r>
              <a:rPr spc="0">
                <a:solidFill>
                  <a:srgbClr val="000000"/>
                </a:solidFill>
              </a:rPr>
              <a:t>a  difference </a:t>
            </a:r>
            <a:r>
              <a:rPr spc="-5">
                <a:solidFill>
                  <a:srgbClr val="000000"/>
                </a:solidFill>
              </a:rPr>
              <a:t>to the</a:t>
            </a:r>
            <a:r>
              <a:rPr spc="-85">
                <a:solidFill>
                  <a:srgbClr val="000000"/>
                </a:solidFill>
              </a:rPr>
              <a:t> </a:t>
            </a:r>
            <a:r>
              <a:rPr spc="-5">
                <a:solidFill>
                  <a:srgbClr val="000000"/>
                </a:solidFill>
              </a:rPr>
              <a:t>causes  you care</a:t>
            </a:r>
            <a:r>
              <a:rPr spc="-20">
                <a:solidFill>
                  <a:srgbClr val="000000"/>
                </a:solidFill>
              </a:rPr>
              <a:t> </a:t>
            </a:r>
            <a:r>
              <a:rPr spc="-5">
                <a:solidFill>
                  <a:srgbClr val="000000"/>
                </a:solidFill>
              </a:rPr>
              <a:t>about</a:t>
            </a:r>
          </a:p>
          <a:p>
            <a:pPr marR="58418" indent="12700">
              <a:spcBef>
                <a:spcPts val="2400"/>
              </a:spcBef>
              <a:defRPr sz="3600" b="1" spc="-5">
                <a:solidFill>
                  <a:srgbClr val="FFFFFF"/>
                </a:solidFill>
                <a:latin typeface="Arial"/>
                <a:ea typeface="Arial"/>
                <a:cs typeface="Arial"/>
                <a:sym typeface="Arial"/>
              </a:defRPr>
            </a:pPr>
            <a:r>
              <a:t>Help </a:t>
            </a:r>
            <a:r>
              <a:rPr spc="0"/>
              <a:t>others </a:t>
            </a:r>
            <a:r>
              <a:rPr>
                <a:solidFill>
                  <a:srgbClr val="000000"/>
                </a:solidFill>
              </a:rPr>
              <a:t>and</a:t>
            </a:r>
            <a:r>
              <a:rPr spc="-95">
                <a:solidFill>
                  <a:srgbClr val="000000"/>
                </a:solidFill>
              </a:rPr>
              <a:t> </a:t>
            </a:r>
            <a:r>
              <a:rPr>
                <a:solidFill>
                  <a:srgbClr val="000000"/>
                </a:solidFill>
              </a:rPr>
              <a:t>change  things for the</a:t>
            </a:r>
            <a:r>
              <a:rPr spc="-20">
                <a:solidFill>
                  <a:srgbClr val="000000"/>
                </a:solidFill>
              </a:rPr>
              <a:t> </a:t>
            </a:r>
            <a:r>
              <a:rPr spc="0">
                <a:solidFill>
                  <a:srgbClr val="000000"/>
                </a:solidFill>
              </a:rPr>
              <a:t>better</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p:nvPr/>
        </p:nvSpPr>
        <p:spPr>
          <a:xfrm>
            <a:off x="5574598" y="11"/>
            <a:ext cx="5117392"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5" name="Shape 105"/>
          <p:cNvSpPr/>
          <p:nvPr/>
        </p:nvSpPr>
        <p:spPr>
          <a:xfrm>
            <a:off x="4936502" y="3780001"/>
            <a:ext cx="5755503"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6" name="Shape 106"/>
          <p:cNvSpPr/>
          <p:nvPr/>
        </p:nvSpPr>
        <p:spPr>
          <a:xfrm>
            <a:off x="-1" y="6"/>
            <a:ext cx="6844605"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107" name="Shape 107"/>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8" name="Shape 108"/>
          <p:cNvSpPr>
            <a:spLocks noGrp="1"/>
          </p:cNvSpPr>
          <p:nvPr>
            <p:ph type="title"/>
          </p:nvPr>
        </p:nvSpPr>
        <p:spPr>
          <a:xfrm>
            <a:off x="444500" y="278707"/>
            <a:ext cx="4802505" cy="756925"/>
          </a:xfrm>
          <a:prstGeom prst="rect">
            <a:avLst/>
          </a:prstGeom>
        </p:spPr>
        <p:txBody>
          <a:bodyPr/>
          <a:lstStyle/>
          <a:p>
            <a:pPr indent="12700">
              <a:spcBef>
                <a:spcPts val="100"/>
              </a:spcBef>
            </a:pPr>
            <a:r>
              <a:t>Physical</a:t>
            </a:r>
            <a:r>
              <a:rPr spc="-100"/>
              <a:t> section</a:t>
            </a:r>
          </a:p>
        </p:txBody>
      </p:sp>
      <p:sp>
        <p:nvSpPr>
          <p:cNvPr id="109" name="Shape 109"/>
          <p:cNvSpPr/>
          <p:nvPr/>
        </p:nvSpPr>
        <p:spPr>
          <a:xfrm>
            <a:off x="444497" y="1522190"/>
            <a:ext cx="5436875" cy="3490243"/>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700">
              <a:spcBef>
                <a:spcPts val="100"/>
              </a:spcBef>
              <a:defRPr sz="3600" b="1" spc="-69">
                <a:solidFill>
                  <a:srgbClr val="FFFFFF"/>
                </a:solidFill>
                <a:latin typeface="Arial"/>
                <a:ea typeface="Arial"/>
                <a:cs typeface="Arial"/>
                <a:sym typeface="Arial"/>
              </a:defRPr>
            </a:pPr>
            <a:r>
              <a:t>Take </a:t>
            </a:r>
            <a:r>
              <a:rPr spc="0"/>
              <a:t>part </a:t>
            </a:r>
            <a:r>
              <a:rPr spc="0">
                <a:solidFill>
                  <a:srgbClr val="000000"/>
                </a:solidFill>
              </a:rPr>
              <a:t>in whatever</a:t>
            </a:r>
            <a:r>
              <a:t> </a:t>
            </a:r>
            <a:r>
              <a:rPr spc="0">
                <a:solidFill>
                  <a:srgbClr val="000000"/>
                </a:solidFill>
              </a:rPr>
              <a:t>dance, </a:t>
            </a:r>
            <a:r>
              <a:rPr spc="-5">
                <a:solidFill>
                  <a:srgbClr val="000000"/>
                </a:solidFill>
              </a:rPr>
              <a:t>sport </a:t>
            </a:r>
            <a:r>
              <a:rPr spc="0">
                <a:solidFill>
                  <a:srgbClr val="000000"/>
                </a:solidFill>
              </a:rPr>
              <a:t>or fitness</a:t>
            </a:r>
            <a:r>
              <a:t> </a:t>
            </a:r>
            <a:r>
              <a:rPr spc="-5">
                <a:solidFill>
                  <a:srgbClr val="000000"/>
                </a:solidFill>
              </a:rPr>
              <a:t>activity you </a:t>
            </a:r>
            <a:r>
              <a:rPr spc="0">
                <a:solidFill>
                  <a:srgbClr val="000000"/>
                </a:solidFill>
              </a:rPr>
              <a:t>would like</a:t>
            </a:r>
            <a:endParaRPr spc="-90"/>
          </a:p>
          <a:p>
            <a:pPr marR="561975" indent="12700">
              <a:spcBef>
                <a:spcPts val="2400"/>
              </a:spcBef>
              <a:defRPr sz="3600" b="1">
                <a:solidFill>
                  <a:srgbClr val="FFFFFF"/>
                </a:solidFill>
                <a:latin typeface="Arial"/>
                <a:ea typeface="Arial"/>
                <a:cs typeface="Arial"/>
                <a:sym typeface="Arial"/>
              </a:defRPr>
            </a:pPr>
            <a:r>
              <a:t>Get fitter </a:t>
            </a:r>
            <a:r>
              <a:rPr spc="-5">
                <a:solidFill>
                  <a:srgbClr val="000000"/>
                </a:solidFill>
              </a:rPr>
              <a:t>and </a:t>
            </a:r>
            <a:r>
              <a:rPr>
                <a:solidFill>
                  <a:srgbClr val="000000"/>
                </a:solidFill>
              </a:rPr>
              <a:t>have</a:t>
            </a:r>
            <a:r>
              <a:rPr spc="-95">
                <a:solidFill>
                  <a:srgbClr val="000000"/>
                </a:solidFill>
              </a:rPr>
              <a:t> </a:t>
            </a:r>
            <a:r>
              <a:rPr spc="-5">
                <a:solidFill>
                  <a:srgbClr val="000000"/>
                </a:solidFill>
              </a:rPr>
              <a:t>fun</a:t>
            </a:r>
            <a:r>
              <a:rPr spc="-5"/>
              <a:t> </a:t>
            </a:r>
            <a:r>
              <a:rPr spc="-5">
                <a:solidFill>
                  <a:srgbClr val="000000"/>
                </a:solidFill>
              </a:rPr>
              <a:t>along the</a:t>
            </a:r>
            <a:r>
              <a:rPr spc="-15">
                <a:solidFill>
                  <a:srgbClr val="000000"/>
                </a:solidFill>
              </a:rPr>
              <a:t> </a:t>
            </a:r>
            <a:r>
              <a:rPr>
                <a:solidFill>
                  <a:srgbClr val="000000"/>
                </a:solidFill>
              </a:rPr>
              <a:t>way!</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p:nvPr/>
        </p:nvSpPr>
        <p:spPr>
          <a:xfrm>
            <a:off x="5574598" y="11"/>
            <a:ext cx="5117392"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4" name="Shape 114"/>
          <p:cNvSpPr/>
          <p:nvPr/>
        </p:nvSpPr>
        <p:spPr>
          <a:xfrm>
            <a:off x="5434901" y="3780001"/>
            <a:ext cx="52571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5" name="Shape 115"/>
          <p:cNvSpPr/>
          <p:nvPr/>
        </p:nvSpPr>
        <p:spPr>
          <a:xfrm>
            <a:off x="-1" y="6"/>
            <a:ext cx="6844605"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116" name="Shape 116"/>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7" name="Shape 117"/>
          <p:cNvSpPr>
            <a:spLocks noGrp="1"/>
          </p:cNvSpPr>
          <p:nvPr>
            <p:ph type="title"/>
          </p:nvPr>
        </p:nvSpPr>
        <p:spPr>
          <a:xfrm>
            <a:off x="444500" y="278707"/>
            <a:ext cx="3921125" cy="756925"/>
          </a:xfrm>
          <a:prstGeom prst="rect">
            <a:avLst/>
          </a:prstGeom>
        </p:spPr>
        <p:txBody>
          <a:bodyPr/>
          <a:lstStyle/>
          <a:p>
            <a:pPr indent="12700">
              <a:spcBef>
                <a:spcPts val="100"/>
              </a:spcBef>
            </a:pPr>
            <a:r>
              <a:t>Skills</a:t>
            </a:r>
            <a:r>
              <a:rPr spc="-100"/>
              <a:t> section</a:t>
            </a:r>
          </a:p>
        </p:txBody>
      </p:sp>
      <p:sp>
        <p:nvSpPr>
          <p:cNvPr id="118" name="Shape 118"/>
          <p:cNvSpPr/>
          <p:nvPr/>
        </p:nvSpPr>
        <p:spPr>
          <a:xfrm>
            <a:off x="444039" y="1522190"/>
            <a:ext cx="5968371" cy="34902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712" indent="12700">
              <a:spcBef>
                <a:spcPts val="100"/>
              </a:spcBef>
              <a:defRPr sz="3600" b="1" spc="-95">
                <a:solidFill>
                  <a:srgbClr val="FFFFFF"/>
                </a:solidFill>
                <a:latin typeface="Arial"/>
                <a:ea typeface="Arial"/>
                <a:cs typeface="Arial"/>
                <a:sym typeface="Arial"/>
              </a:defRPr>
            </a:pPr>
            <a:r>
              <a:t>Devote </a:t>
            </a:r>
            <a:r>
              <a:rPr spc="-100"/>
              <a:t>yourself </a:t>
            </a:r>
            <a:r>
              <a:rPr spc="-55">
                <a:solidFill>
                  <a:srgbClr val="000000"/>
                </a:solidFill>
              </a:rPr>
              <a:t>to</a:t>
            </a:r>
            <a:r>
              <a:rPr spc="-515">
                <a:solidFill>
                  <a:srgbClr val="000000"/>
                </a:solidFill>
              </a:rPr>
              <a:t> </a:t>
            </a:r>
            <a:r>
              <a:rPr spc="-110">
                <a:solidFill>
                  <a:srgbClr val="000000"/>
                </a:solidFill>
              </a:rPr>
              <a:t>improving  </a:t>
            </a:r>
            <a:r>
              <a:rPr spc="-60">
                <a:solidFill>
                  <a:srgbClr val="000000"/>
                </a:solidFill>
              </a:rPr>
              <a:t>your </a:t>
            </a:r>
            <a:r>
              <a:rPr spc="-65">
                <a:solidFill>
                  <a:srgbClr val="000000"/>
                </a:solidFill>
              </a:rPr>
              <a:t>skills </a:t>
            </a:r>
            <a:r>
              <a:rPr spc="-40">
                <a:solidFill>
                  <a:srgbClr val="000000"/>
                </a:solidFill>
              </a:rPr>
              <a:t>in </a:t>
            </a:r>
            <a:r>
              <a:rPr spc="-50">
                <a:solidFill>
                  <a:srgbClr val="000000"/>
                </a:solidFill>
              </a:rPr>
              <a:t>the </a:t>
            </a:r>
            <a:r>
              <a:rPr spc="-65">
                <a:solidFill>
                  <a:srgbClr val="000000"/>
                </a:solidFill>
              </a:rPr>
              <a:t>things </a:t>
            </a:r>
            <a:r>
              <a:rPr spc="-75">
                <a:solidFill>
                  <a:srgbClr val="000000"/>
                </a:solidFill>
              </a:rPr>
              <a:t>you  </a:t>
            </a:r>
            <a:r>
              <a:rPr spc="-30">
                <a:solidFill>
                  <a:srgbClr val="000000"/>
                </a:solidFill>
              </a:rPr>
              <a:t>love </a:t>
            </a:r>
            <a:r>
              <a:rPr spc="-20">
                <a:solidFill>
                  <a:srgbClr val="000000"/>
                </a:solidFill>
              </a:rPr>
              <a:t>to</a:t>
            </a:r>
            <a:r>
              <a:rPr spc="-125">
                <a:solidFill>
                  <a:srgbClr val="000000"/>
                </a:solidFill>
              </a:rPr>
              <a:t> </a:t>
            </a:r>
            <a:r>
              <a:rPr spc="-40">
                <a:solidFill>
                  <a:srgbClr val="000000"/>
                </a:solidFill>
              </a:rPr>
              <a:t>do</a:t>
            </a:r>
          </a:p>
          <a:p>
            <a:pPr marR="843913" indent="12700">
              <a:spcBef>
                <a:spcPts val="2400"/>
              </a:spcBef>
              <a:defRPr sz="3600" b="1" spc="-34">
                <a:solidFill>
                  <a:srgbClr val="FFFFFF"/>
                </a:solidFill>
                <a:latin typeface="Arial"/>
                <a:ea typeface="Arial"/>
                <a:cs typeface="Arial"/>
                <a:sym typeface="Arial"/>
              </a:defRPr>
            </a:pPr>
            <a:r>
              <a:t>Discover </a:t>
            </a:r>
            <a:r>
              <a:rPr spc="-25">
                <a:solidFill>
                  <a:srgbClr val="000000"/>
                </a:solidFill>
              </a:rPr>
              <a:t>new </a:t>
            </a:r>
            <a:r>
              <a:rPr spc="-40">
                <a:solidFill>
                  <a:srgbClr val="000000"/>
                </a:solidFill>
              </a:rPr>
              <a:t>passions  </a:t>
            </a:r>
            <a:r>
              <a:rPr spc="-30">
                <a:solidFill>
                  <a:srgbClr val="000000"/>
                </a:solidFill>
              </a:rPr>
              <a:t>and develop </a:t>
            </a:r>
            <a:r>
              <a:rPr>
                <a:solidFill>
                  <a:srgbClr val="000000"/>
                </a:solidFill>
              </a:rPr>
              <a:t>talents</a:t>
            </a:r>
            <a:r>
              <a:rPr spc="-250">
                <a:solidFill>
                  <a:srgbClr val="000000"/>
                </a:solidFill>
              </a:rPr>
              <a:t> </a:t>
            </a:r>
            <a:r>
              <a:rPr spc="-40">
                <a:solidFill>
                  <a:srgbClr val="000000"/>
                </a:solidFill>
              </a:rPr>
              <a:t>you  </a:t>
            </a:r>
            <a:r>
              <a:rPr spc="-30">
                <a:solidFill>
                  <a:srgbClr val="000000"/>
                </a:solidFill>
              </a:rPr>
              <a:t>didn’t know you</a:t>
            </a:r>
            <a:r>
              <a:rPr spc="-195">
                <a:solidFill>
                  <a:srgbClr val="000000"/>
                </a:solidFill>
              </a:rPr>
              <a:t> </a:t>
            </a:r>
            <a:r>
              <a:rPr spc="-40">
                <a:solidFill>
                  <a:srgbClr val="000000"/>
                </a:solidFill>
              </a:rPr>
              <a:t>had</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p:nvPr/>
        </p:nvSpPr>
        <p:spPr>
          <a:xfrm>
            <a:off x="5574598" y="11"/>
            <a:ext cx="5117392"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3" name="Shape 123"/>
          <p:cNvSpPr/>
          <p:nvPr/>
        </p:nvSpPr>
        <p:spPr>
          <a:xfrm>
            <a:off x="5396801" y="3780001"/>
            <a:ext cx="52952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4" name="Shape 124"/>
          <p:cNvSpPr/>
          <p:nvPr/>
        </p:nvSpPr>
        <p:spPr>
          <a:xfrm>
            <a:off x="-1" y="6"/>
            <a:ext cx="6844605"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125" name="Shape 125"/>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6" name="Shape 126"/>
          <p:cNvSpPr>
            <a:spLocks noGrp="1"/>
          </p:cNvSpPr>
          <p:nvPr>
            <p:ph type="title"/>
          </p:nvPr>
        </p:nvSpPr>
        <p:spPr>
          <a:xfrm>
            <a:off x="444498" y="278707"/>
            <a:ext cx="3141349" cy="756925"/>
          </a:xfrm>
          <a:prstGeom prst="rect">
            <a:avLst/>
          </a:prstGeom>
        </p:spPr>
        <p:txBody>
          <a:bodyPr/>
          <a:lstStyle>
            <a:lvl1pPr indent="12700">
              <a:spcBef>
                <a:spcPts val="100"/>
              </a:spcBef>
            </a:lvl1pPr>
          </a:lstStyle>
          <a:p>
            <a:r>
              <a:t>Expedition</a:t>
            </a:r>
          </a:p>
        </p:txBody>
      </p:sp>
      <p:sp>
        <p:nvSpPr>
          <p:cNvPr id="127" name="Shape 127"/>
          <p:cNvSpPr/>
          <p:nvPr/>
        </p:nvSpPr>
        <p:spPr>
          <a:xfrm>
            <a:off x="444500" y="1522189"/>
            <a:ext cx="5870575" cy="40236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700">
              <a:spcBef>
                <a:spcPts val="100"/>
              </a:spcBef>
              <a:defRPr sz="3600" b="1">
                <a:solidFill>
                  <a:srgbClr val="FFFFFF"/>
                </a:solidFill>
                <a:latin typeface="Arial"/>
                <a:ea typeface="Arial"/>
                <a:cs typeface="Arial"/>
                <a:sym typeface="Arial"/>
              </a:defRPr>
            </a:pPr>
            <a:r>
              <a:t>Explore </a:t>
            </a:r>
            <a:r>
              <a:rPr spc="-5">
                <a:solidFill>
                  <a:srgbClr val="000000"/>
                </a:solidFill>
              </a:rPr>
              <a:t>the </a:t>
            </a:r>
            <a:r>
              <a:rPr>
                <a:solidFill>
                  <a:srgbClr val="000000"/>
                </a:solidFill>
              </a:rPr>
              <a:t>great</a:t>
            </a:r>
            <a:r>
              <a:rPr spc="-90">
                <a:solidFill>
                  <a:srgbClr val="000000"/>
                </a:solidFill>
              </a:rPr>
              <a:t> </a:t>
            </a:r>
            <a:r>
              <a:rPr>
                <a:solidFill>
                  <a:srgbClr val="000000"/>
                </a:solidFill>
              </a:rPr>
              <a:t>outdoors</a:t>
            </a:r>
            <a:r>
              <a:t> </a:t>
            </a:r>
            <a:r>
              <a:rPr spc="-5">
                <a:solidFill>
                  <a:srgbClr val="000000"/>
                </a:solidFill>
              </a:rPr>
              <a:t>and spend three </a:t>
            </a:r>
            <a:r>
              <a:rPr>
                <a:solidFill>
                  <a:srgbClr val="000000"/>
                </a:solidFill>
              </a:rPr>
              <a:t>nights </a:t>
            </a:r>
            <a:r>
              <a:rPr spc="-5">
                <a:solidFill>
                  <a:srgbClr val="000000"/>
                </a:solidFill>
              </a:rPr>
              <a:t>away from </a:t>
            </a:r>
            <a:r>
              <a:rPr>
                <a:solidFill>
                  <a:srgbClr val="000000"/>
                </a:solidFill>
              </a:rPr>
              <a:t>home</a:t>
            </a:r>
          </a:p>
          <a:p>
            <a:pPr marR="1175385" indent="12700">
              <a:spcBef>
                <a:spcPts val="2400"/>
              </a:spcBef>
              <a:defRPr sz="3600" b="1" spc="-5">
                <a:solidFill>
                  <a:srgbClr val="FFFFFF"/>
                </a:solidFill>
                <a:latin typeface="Arial"/>
                <a:ea typeface="Arial"/>
                <a:cs typeface="Arial"/>
                <a:sym typeface="Arial"/>
              </a:defRPr>
            </a:pPr>
            <a:r>
              <a:t>Create </a:t>
            </a:r>
            <a:r>
              <a:rPr>
                <a:solidFill>
                  <a:srgbClr val="000000"/>
                </a:solidFill>
              </a:rPr>
              <a:t>memories</a:t>
            </a:r>
            <a:r>
              <a:rPr spc="-90">
                <a:solidFill>
                  <a:srgbClr val="000000"/>
                </a:solidFill>
              </a:rPr>
              <a:t> </a:t>
            </a:r>
            <a:r>
              <a:rPr>
                <a:solidFill>
                  <a:srgbClr val="000000"/>
                </a:solidFill>
              </a:rPr>
              <a:t>that</a:t>
            </a:r>
            <a:r>
              <a:t> </a:t>
            </a:r>
            <a:r>
              <a:rPr spc="0">
                <a:solidFill>
                  <a:srgbClr val="000000"/>
                </a:solidFill>
              </a:rPr>
              <a:t>will last a</a:t>
            </a:r>
            <a:r>
              <a:rPr spc="-34">
                <a:solidFill>
                  <a:srgbClr val="000000"/>
                </a:solidFill>
              </a:rPr>
              <a:t> </a:t>
            </a:r>
            <a:r>
              <a:rPr spc="0">
                <a:solidFill>
                  <a:srgbClr val="000000"/>
                </a:solidFill>
              </a:rPr>
              <a:t>lifetime</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p:cNvSpPr>
          <p:nvPr>
            <p:ph type="title"/>
          </p:nvPr>
        </p:nvSpPr>
        <p:spPr>
          <a:xfrm>
            <a:off x="444500" y="278708"/>
            <a:ext cx="9804400" cy="756925"/>
          </a:xfrm>
          <a:prstGeom prst="rect">
            <a:avLst/>
          </a:prstGeom>
        </p:spPr>
        <p:txBody>
          <a:bodyPr/>
          <a:lstStyle/>
          <a:p>
            <a:endParaRPr/>
          </a:p>
        </p:txBody>
      </p:sp>
      <p:sp>
        <p:nvSpPr>
          <p:cNvPr id="132" name="Shape 132"/>
          <p:cNvSpPr>
            <a:spLocks noGrp="1"/>
          </p:cNvSpPr>
          <p:nvPr>
            <p:ph type="body" sz="quarter" idx="1"/>
          </p:nvPr>
        </p:nvSpPr>
        <p:spPr>
          <a:xfrm>
            <a:off x="444500" y="1522191"/>
            <a:ext cx="4749800" cy="2311401"/>
          </a:xfrm>
          <a:prstGeom prst="rect">
            <a:avLst/>
          </a:prstGeom>
        </p:spPr>
        <p:txBody>
          <a:bodyPr/>
          <a:lstStyle/>
          <a:p>
            <a:endParaRPr/>
          </a:p>
        </p:txBody>
      </p:sp>
      <p:sp>
        <p:nvSpPr>
          <p:cNvPr id="133" name="Shape 133"/>
          <p:cNvSpPr/>
          <p:nvPr/>
        </p:nvSpPr>
        <p:spPr>
          <a:xfrm>
            <a:off x="5727001" y="11"/>
            <a:ext cx="4965001"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4" name="Shape 134"/>
          <p:cNvSpPr/>
          <p:nvPr/>
        </p:nvSpPr>
        <p:spPr>
          <a:xfrm>
            <a:off x="5434901" y="3780001"/>
            <a:ext cx="52571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5" name="Shape 135"/>
          <p:cNvSpPr/>
          <p:nvPr/>
        </p:nvSpPr>
        <p:spPr>
          <a:xfrm>
            <a:off x="-2" y="6"/>
            <a:ext cx="6844607" cy="755999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82C9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6" name="Shape 136"/>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7" name="Shape 137"/>
          <p:cNvSpPr/>
          <p:nvPr/>
        </p:nvSpPr>
        <p:spPr>
          <a:xfrm>
            <a:off x="444500" y="1522188"/>
            <a:ext cx="5870575" cy="24234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700">
              <a:spcBef>
                <a:spcPts val="100"/>
              </a:spcBef>
              <a:defRPr sz="3600" b="1">
                <a:solidFill>
                  <a:srgbClr val="FFFFFF"/>
                </a:solidFill>
                <a:latin typeface="Arial"/>
                <a:ea typeface="Arial"/>
                <a:cs typeface="Arial"/>
                <a:sym typeface="Arial"/>
              </a:defRPr>
            </a:pPr>
            <a:r>
              <a:t>Spend</a:t>
            </a:r>
            <a:r>
              <a:rPr>
                <a:solidFill>
                  <a:srgbClr val="000000"/>
                </a:solidFill>
              </a:rPr>
              <a:t> five days </a:t>
            </a:r>
            <a:r>
              <a:rPr spc="-5">
                <a:solidFill>
                  <a:srgbClr val="000000"/>
                </a:solidFill>
              </a:rPr>
              <a:t>and four</a:t>
            </a:r>
            <a:r>
              <a:rPr spc="-90">
                <a:solidFill>
                  <a:srgbClr val="000000"/>
                </a:solidFill>
              </a:rPr>
              <a:t> </a:t>
            </a:r>
            <a:r>
              <a:rPr>
                <a:solidFill>
                  <a:srgbClr val="000000"/>
                </a:solidFill>
              </a:rPr>
              <a:t>nights </a:t>
            </a:r>
            <a:r>
              <a:rPr spc="-5">
                <a:solidFill>
                  <a:srgbClr val="000000"/>
                </a:solidFill>
              </a:rPr>
              <a:t>away from</a:t>
            </a:r>
            <a:r>
              <a:rPr spc="-15">
                <a:solidFill>
                  <a:srgbClr val="000000"/>
                </a:solidFill>
              </a:rPr>
              <a:t> </a:t>
            </a:r>
            <a:r>
              <a:rPr>
                <a:solidFill>
                  <a:srgbClr val="000000"/>
                </a:solidFill>
              </a:rPr>
              <a:t>home</a:t>
            </a:r>
          </a:p>
          <a:p>
            <a:pPr marR="41275" indent="12700">
              <a:spcBef>
                <a:spcPts val="2400"/>
              </a:spcBef>
              <a:defRPr sz="3600" b="1">
                <a:solidFill>
                  <a:srgbClr val="FFFFFF"/>
                </a:solidFill>
                <a:latin typeface="Arial"/>
                <a:ea typeface="Arial"/>
                <a:cs typeface="Arial"/>
                <a:sym typeface="Arial"/>
              </a:defRPr>
            </a:pPr>
            <a:r>
              <a:t>Share </a:t>
            </a:r>
            <a:r>
              <a:rPr spc="-5">
                <a:solidFill>
                  <a:srgbClr val="000000"/>
                </a:solidFill>
              </a:rPr>
              <a:t>experiences and  </a:t>
            </a:r>
            <a:r>
              <a:rPr spc="-34">
                <a:solidFill>
                  <a:srgbClr val="000000"/>
                </a:solidFill>
              </a:rPr>
              <a:t>create </a:t>
            </a:r>
            <a:r>
              <a:rPr spc="-25">
                <a:solidFill>
                  <a:srgbClr val="000000"/>
                </a:solidFill>
              </a:rPr>
              <a:t>new</a:t>
            </a:r>
            <a:r>
              <a:rPr spc="-208">
                <a:solidFill>
                  <a:srgbClr val="000000"/>
                </a:solidFill>
              </a:rPr>
              <a:t> </a:t>
            </a:r>
            <a:r>
              <a:rPr spc="-40">
                <a:solidFill>
                  <a:srgbClr val="000000"/>
                </a:solidFill>
              </a:rPr>
              <a:t>connections</a:t>
            </a:r>
          </a:p>
        </p:txBody>
      </p:sp>
      <p:sp>
        <p:nvSpPr>
          <p:cNvPr id="138" name="Shape 138"/>
          <p:cNvSpPr/>
          <p:nvPr/>
        </p:nvSpPr>
        <p:spPr>
          <a:xfrm>
            <a:off x="444498" y="278706"/>
            <a:ext cx="3141349" cy="6666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lnSpcReduction="10000"/>
          </a:bodyPr>
          <a:lstStyle>
            <a:lvl1pPr indent="12190" defTabSz="877822">
              <a:defRPr sz="4600" b="1">
                <a:solidFill>
                  <a:srgbClr val="FFFFFF"/>
                </a:solidFill>
                <a:latin typeface="Arial"/>
                <a:ea typeface="Arial"/>
                <a:cs typeface="Arial"/>
                <a:sym typeface="Arial"/>
              </a:defRPr>
            </a:lvl1pPr>
          </a:lstStyle>
          <a:p>
            <a:r>
              <a:t>Residential</a:t>
            </a: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cd19bee-0caf-49f9-b91c-7c4bf7df503d" xsi:nil="true"/>
    <lcf76f155ced4ddcb4097134ff3c332f xmlns="eb4932ac-fd86-411b-86c5-5d9d42bac30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D91052BE7CA94EB533B5FDD098AF90" ma:contentTypeVersion="16" ma:contentTypeDescription="Create a new document." ma:contentTypeScope="" ma:versionID="c2225eb969d0d8a8c79dbf7a889b5858">
  <xsd:schema xmlns:xsd="http://www.w3.org/2001/XMLSchema" xmlns:xs="http://www.w3.org/2001/XMLSchema" xmlns:p="http://schemas.microsoft.com/office/2006/metadata/properties" xmlns:ns2="eb4932ac-fd86-411b-86c5-5d9d42bac301" xmlns:ns3="fcd19bee-0caf-49f9-b91c-7c4bf7df503d" targetNamespace="http://schemas.microsoft.com/office/2006/metadata/properties" ma:root="true" ma:fieldsID="66bcde4cded1ff280df5cd1d12becf92" ns2:_="" ns3:_="">
    <xsd:import namespace="eb4932ac-fd86-411b-86c5-5d9d42bac301"/>
    <xsd:import namespace="fcd19bee-0caf-49f9-b91c-7c4bf7df50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4932ac-fd86-411b-86c5-5d9d42bac3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7be41e-770c-47db-9f5b-dea315473e1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cd19bee-0caf-49f9-b91c-7c4bf7df503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7163a13-a646-4d67-beab-94d5b28379b1}" ma:internalName="TaxCatchAll" ma:showField="CatchAllData" ma:web="fcd19bee-0caf-49f9-b91c-7c4bf7df50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5DB305-24E8-47EB-BD09-A368BF8C528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6DD49CE-8A4E-42B8-837E-867C558AD80C}">
  <ds:schemaRefs>
    <ds:schemaRef ds:uri="http://schemas.microsoft.com/sharepoint/v3/contenttype/forms"/>
  </ds:schemaRefs>
</ds:datastoreItem>
</file>

<file path=customXml/itemProps3.xml><?xml version="1.0" encoding="utf-8"?>
<ds:datastoreItem xmlns:ds="http://schemas.openxmlformats.org/officeDocument/2006/customXml" ds:itemID="{075674FB-B2CD-4DD6-A3D3-53C5E95D9771}"/>
</file>

<file path=docProps/app.xml><?xml version="1.0" encoding="utf-8"?>
<Properties xmlns="http://schemas.openxmlformats.org/officeDocument/2006/extended-properties" xmlns:vt="http://schemas.openxmlformats.org/officeDocument/2006/docPropsVTypes">
  <TotalTime>1</TotalTime>
  <Words>1607</Words>
  <Application>Microsoft Office PowerPoint</Application>
  <PresentationFormat>Custom</PresentationFormat>
  <Paragraphs>135</Paragraphs>
  <Slides>11</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Circular Std</vt:lpstr>
      <vt:lpstr>Helvetica</vt:lpstr>
      <vt:lpstr>Helvetica Neue</vt:lpstr>
      <vt:lpstr>Times New Roman</vt:lpstr>
      <vt:lpstr>Office Theme</vt:lpstr>
      <vt:lpstr>PowerPoint Presentation</vt:lpstr>
      <vt:lpstr>What is the DofE?</vt:lpstr>
      <vt:lpstr>Introducing the DofE</vt:lpstr>
      <vt:lpstr>PowerPoint Presentation</vt:lpstr>
      <vt:lpstr>Volunteering section</vt:lpstr>
      <vt:lpstr>Physical section</vt:lpstr>
      <vt:lpstr>Skills section</vt:lpstr>
      <vt:lpstr>Expedition</vt:lpstr>
      <vt:lpstr>PowerPoint Presentation</vt:lpstr>
      <vt:lpstr>Your Welcome Pack and eDofE</vt:lpstr>
      <vt:lpstr>Getting started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Dickie</dc:creator>
  <cp:lastModifiedBy>Olivia Peacock</cp:lastModifiedBy>
  <cp:revision>7</cp:revision>
  <dcterms:modified xsi:type="dcterms:W3CDTF">2021-09-13T14:31:16Z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0x010100C02B752C25E67D4AA12F067C94846FB8</vt:lpwstr>
  </property>
</Properties>
</file>