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314" r:id="rId3"/>
    <p:sldId id="258" r:id="rId4"/>
    <p:sldId id="259" r:id="rId5"/>
    <p:sldId id="260" r:id="rId6"/>
    <p:sldId id="261" r:id="rId7"/>
    <p:sldId id="262" r:id="rId8"/>
    <p:sldId id="263" r:id="rId9"/>
    <p:sldId id="264" r:id="rId10"/>
    <p:sldId id="265" r:id="rId11"/>
    <p:sldId id="266" r:id="rId12"/>
    <p:sldId id="312" r:id="rId13"/>
    <p:sldId id="267" r:id="rId14"/>
    <p:sldId id="268" r:id="rId15"/>
    <p:sldId id="269" r:id="rId16"/>
    <p:sldId id="270" r:id="rId17"/>
    <p:sldId id="273" r:id="rId18"/>
    <p:sldId id="274" r:id="rId19"/>
    <p:sldId id="275" r:id="rId20"/>
    <p:sldId id="276" r:id="rId21"/>
    <p:sldId id="278" r:id="rId22"/>
    <p:sldId id="279" r:id="rId23"/>
    <p:sldId id="280" r:id="rId24"/>
    <p:sldId id="281"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1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7" autoAdjust="0"/>
    <p:restoredTop sz="94660"/>
  </p:normalViewPr>
  <p:slideViewPr>
    <p:cSldViewPr snapToGrid="0">
      <p:cViewPr varScale="1">
        <p:scale>
          <a:sx n="91" d="100"/>
          <a:sy n="91"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F63BF7-CAB3-49BB-97A6-0E051BB0CA92}"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ED3B6017-0C68-4087-9513-1BED4AB77EBA}">
      <dgm:prSet phldrT="[Text]"/>
      <dgm:spPr/>
      <dgm:t>
        <a:bodyPr/>
        <a:lstStyle/>
        <a:p>
          <a:r>
            <a:rPr lang="en-US" dirty="0" smtClean="0"/>
            <a:t>Early access to help</a:t>
          </a:r>
          <a:endParaRPr lang="en-US" dirty="0"/>
        </a:p>
      </dgm:t>
    </dgm:pt>
    <dgm:pt modelId="{9AA41073-BCBE-4406-BA10-ABE4F1C15941}" type="parTrans" cxnId="{F2EA00D0-A6E1-4D57-8600-18B30239BB30}">
      <dgm:prSet/>
      <dgm:spPr/>
      <dgm:t>
        <a:bodyPr/>
        <a:lstStyle/>
        <a:p>
          <a:endParaRPr lang="en-US"/>
        </a:p>
      </dgm:t>
    </dgm:pt>
    <dgm:pt modelId="{5407BD52-D720-49D4-9993-4EAD47BDE22A}" type="sibTrans" cxnId="{F2EA00D0-A6E1-4D57-8600-18B30239BB30}">
      <dgm:prSet/>
      <dgm:spPr/>
      <dgm:t>
        <a:bodyPr/>
        <a:lstStyle/>
        <a:p>
          <a:endParaRPr lang="en-US"/>
        </a:p>
      </dgm:t>
    </dgm:pt>
    <dgm:pt modelId="{02FDC938-FAF4-4D20-8A8F-12B27D211172}">
      <dgm:prSet phldrT="[Text]"/>
      <dgm:spPr/>
      <dgm:t>
        <a:bodyPr/>
        <a:lstStyle/>
        <a:p>
          <a:r>
            <a:rPr lang="en-US" dirty="0" smtClean="0"/>
            <a:t>Early CPR</a:t>
          </a:r>
          <a:endParaRPr lang="en-US" dirty="0"/>
        </a:p>
      </dgm:t>
    </dgm:pt>
    <dgm:pt modelId="{4989E643-A7A7-4755-AA2E-07CE73F1DDEF}" type="parTrans" cxnId="{D905C63E-732E-4943-AB91-E53686C82DB5}">
      <dgm:prSet/>
      <dgm:spPr/>
      <dgm:t>
        <a:bodyPr/>
        <a:lstStyle/>
        <a:p>
          <a:endParaRPr lang="en-US"/>
        </a:p>
      </dgm:t>
    </dgm:pt>
    <dgm:pt modelId="{E7856808-E71D-4BF7-80F5-1B0C529E900F}" type="sibTrans" cxnId="{D905C63E-732E-4943-AB91-E53686C82DB5}">
      <dgm:prSet/>
      <dgm:spPr/>
      <dgm:t>
        <a:bodyPr/>
        <a:lstStyle/>
        <a:p>
          <a:endParaRPr lang="en-US"/>
        </a:p>
      </dgm:t>
    </dgm:pt>
    <dgm:pt modelId="{77A5A824-A956-4498-A161-C0EAB4C724A4}">
      <dgm:prSet phldrT="[Text]"/>
      <dgm:spPr/>
      <dgm:t>
        <a:bodyPr/>
        <a:lstStyle/>
        <a:p>
          <a:r>
            <a:rPr lang="en-US" dirty="0" smtClean="0"/>
            <a:t>Early Defibrillation</a:t>
          </a:r>
        </a:p>
      </dgm:t>
    </dgm:pt>
    <dgm:pt modelId="{C0F856CD-D115-4D3C-8C4A-7BD2ECD91AD0}" type="parTrans" cxnId="{3638AB78-BC81-4B6D-ABE7-E6721C265417}">
      <dgm:prSet/>
      <dgm:spPr/>
      <dgm:t>
        <a:bodyPr/>
        <a:lstStyle/>
        <a:p>
          <a:endParaRPr lang="en-US"/>
        </a:p>
      </dgm:t>
    </dgm:pt>
    <dgm:pt modelId="{19A45192-C7E7-4B62-881B-FBB71D21473A}" type="sibTrans" cxnId="{3638AB78-BC81-4B6D-ABE7-E6721C265417}">
      <dgm:prSet/>
      <dgm:spPr/>
      <dgm:t>
        <a:bodyPr/>
        <a:lstStyle/>
        <a:p>
          <a:endParaRPr lang="en-US"/>
        </a:p>
      </dgm:t>
    </dgm:pt>
    <dgm:pt modelId="{66F06872-FD8F-43C4-9E95-EBA3D75FCF87}">
      <dgm:prSet/>
      <dgm:spPr/>
      <dgm:t>
        <a:bodyPr/>
        <a:lstStyle/>
        <a:p>
          <a:r>
            <a:rPr lang="en-US" dirty="0" smtClean="0"/>
            <a:t>Early access to medical care</a:t>
          </a:r>
          <a:endParaRPr lang="en-US" dirty="0"/>
        </a:p>
      </dgm:t>
    </dgm:pt>
    <dgm:pt modelId="{05ABA59C-6316-48FA-9044-551FF0DA3749}" type="parTrans" cxnId="{67F8F0E5-7813-4B9C-81EC-330930AC7B2F}">
      <dgm:prSet/>
      <dgm:spPr/>
      <dgm:t>
        <a:bodyPr/>
        <a:lstStyle/>
        <a:p>
          <a:endParaRPr lang="en-US"/>
        </a:p>
      </dgm:t>
    </dgm:pt>
    <dgm:pt modelId="{93D18D39-3BBF-41D8-AE02-3E277A85C887}" type="sibTrans" cxnId="{67F8F0E5-7813-4B9C-81EC-330930AC7B2F}">
      <dgm:prSet/>
      <dgm:spPr/>
      <dgm:t>
        <a:bodyPr/>
        <a:lstStyle/>
        <a:p>
          <a:endParaRPr lang="en-US"/>
        </a:p>
      </dgm:t>
    </dgm:pt>
    <dgm:pt modelId="{DAD31AA6-62B9-40B3-90C9-C292C5861F58}" type="pres">
      <dgm:prSet presAssocID="{D1F63BF7-CAB3-49BB-97A6-0E051BB0CA92}" presName="Name0" presStyleCnt="0">
        <dgm:presLayoutVars>
          <dgm:chMax val="11"/>
          <dgm:chPref val="11"/>
          <dgm:dir/>
          <dgm:resizeHandles/>
        </dgm:presLayoutVars>
      </dgm:prSet>
      <dgm:spPr/>
      <dgm:t>
        <a:bodyPr/>
        <a:lstStyle/>
        <a:p>
          <a:endParaRPr lang="en-US"/>
        </a:p>
      </dgm:t>
    </dgm:pt>
    <dgm:pt modelId="{F99B0406-8F8D-423C-AD45-A09F930E7BA1}" type="pres">
      <dgm:prSet presAssocID="{66F06872-FD8F-43C4-9E95-EBA3D75FCF87}" presName="Accent4" presStyleCnt="0"/>
      <dgm:spPr/>
    </dgm:pt>
    <dgm:pt modelId="{B91B3A43-DF13-45EE-A738-54B8F9D6B55F}" type="pres">
      <dgm:prSet presAssocID="{66F06872-FD8F-43C4-9E95-EBA3D75FCF87}" presName="Accent" presStyleLbl="node1" presStyleIdx="0" presStyleCnt="4"/>
      <dgm:spPr/>
    </dgm:pt>
    <dgm:pt modelId="{FCE11B1C-D408-448D-B9D5-2E272AC09CD1}" type="pres">
      <dgm:prSet presAssocID="{66F06872-FD8F-43C4-9E95-EBA3D75FCF87}" presName="ParentBackground4" presStyleCnt="0"/>
      <dgm:spPr/>
    </dgm:pt>
    <dgm:pt modelId="{C9C86E88-B26A-46D5-9A64-60322F31E8A4}" type="pres">
      <dgm:prSet presAssocID="{66F06872-FD8F-43C4-9E95-EBA3D75FCF87}" presName="ParentBackground" presStyleLbl="fgAcc1" presStyleIdx="0" presStyleCnt="4"/>
      <dgm:spPr/>
      <dgm:t>
        <a:bodyPr/>
        <a:lstStyle/>
        <a:p>
          <a:endParaRPr lang="en-US"/>
        </a:p>
      </dgm:t>
    </dgm:pt>
    <dgm:pt modelId="{899F205C-3FD1-42B2-8CFD-9DCB7CE90F7E}" type="pres">
      <dgm:prSet presAssocID="{66F06872-FD8F-43C4-9E95-EBA3D75FCF87}" presName="Parent4" presStyleLbl="revTx" presStyleIdx="0" presStyleCnt="0">
        <dgm:presLayoutVars>
          <dgm:chMax val="1"/>
          <dgm:chPref val="1"/>
          <dgm:bulletEnabled val="1"/>
        </dgm:presLayoutVars>
      </dgm:prSet>
      <dgm:spPr/>
      <dgm:t>
        <a:bodyPr/>
        <a:lstStyle/>
        <a:p>
          <a:endParaRPr lang="en-US"/>
        </a:p>
      </dgm:t>
    </dgm:pt>
    <dgm:pt modelId="{97917BF4-7FE1-4043-8F44-401735262961}" type="pres">
      <dgm:prSet presAssocID="{77A5A824-A956-4498-A161-C0EAB4C724A4}" presName="Accent3" presStyleCnt="0"/>
      <dgm:spPr/>
    </dgm:pt>
    <dgm:pt modelId="{50AAAA12-3A85-4E6E-8502-46FF7F52FD6F}" type="pres">
      <dgm:prSet presAssocID="{77A5A824-A956-4498-A161-C0EAB4C724A4}" presName="Accent" presStyleLbl="node1" presStyleIdx="1" presStyleCnt="4"/>
      <dgm:spPr/>
    </dgm:pt>
    <dgm:pt modelId="{2D87ED1E-2D4E-4F03-A03D-0ABCCA7969B8}" type="pres">
      <dgm:prSet presAssocID="{77A5A824-A956-4498-A161-C0EAB4C724A4}" presName="ParentBackground3" presStyleCnt="0"/>
      <dgm:spPr/>
    </dgm:pt>
    <dgm:pt modelId="{190E67CA-C0C0-4099-A419-519D2192933B}" type="pres">
      <dgm:prSet presAssocID="{77A5A824-A956-4498-A161-C0EAB4C724A4}" presName="ParentBackground" presStyleLbl="fgAcc1" presStyleIdx="1" presStyleCnt="4"/>
      <dgm:spPr/>
      <dgm:t>
        <a:bodyPr/>
        <a:lstStyle/>
        <a:p>
          <a:endParaRPr lang="en-US"/>
        </a:p>
      </dgm:t>
    </dgm:pt>
    <dgm:pt modelId="{CC02EFC5-DFF3-401E-81E9-AB2FBCFA3728}" type="pres">
      <dgm:prSet presAssocID="{77A5A824-A956-4498-A161-C0EAB4C724A4}" presName="Parent3" presStyleLbl="revTx" presStyleIdx="0" presStyleCnt="0">
        <dgm:presLayoutVars>
          <dgm:chMax val="1"/>
          <dgm:chPref val="1"/>
          <dgm:bulletEnabled val="1"/>
        </dgm:presLayoutVars>
      </dgm:prSet>
      <dgm:spPr/>
      <dgm:t>
        <a:bodyPr/>
        <a:lstStyle/>
        <a:p>
          <a:endParaRPr lang="en-US"/>
        </a:p>
      </dgm:t>
    </dgm:pt>
    <dgm:pt modelId="{BD860393-9E8B-4020-AD58-64BF733EEFE0}" type="pres">
      <dgm:prSet presAssocID="{02FDC938-FAF4-4D20-8A8F-12B27D211172}" presName="Accent2" presStyleCnt="0"/>
      <dgm:spPr/>
    </dgm:pt>
    <dgm:pt modelId="{77186826-C237-415E-82A8-4E4FB075A3A2}" type="pres">
      <dgm:prSet presAssocID="{02FDC938-FAF4-4D20-8A8F-12B27D211172}" presName="Accent" presStyleLbl="node1" presStyleIdx="2" presStyleCnt="4"/>
      <dgm:spPr/>
    </dgm:pt>
    <dgm:pt modelId="{98C2D5A7-B7F9-4813-9118-26ABCF6504C5}" type="pres">
      <dgm:prSet presAssocID="{02FDC938-FAF4-4D20-8A8F-12B27D211172}" presName="ParentBackground2" presStyleCnt="0"/>
      <dgm:spPr/>
    </dgm:pt>
    <dgm:pt modelId="{D31F4F25-3486-40D8-A2EC-95AEEBCB3D59}" type="pres">
      <dgm:prSet presAssocID="{02FDC938-FAF4-4D20-8A8F-12B27D211172}" presName="ParentBackground" presStyleLbl="fgAcc1" presStyleIdx="2" presStyleCnt="4"/>
      <dgm:spPr/>
      <dgm:t>
        <a:bodyPr/>
        <a:lstStyle/>
        <a:p>
          <a:endParaRPr lang="en-US"/>
        </a:p>
      </dgm:t>
    </dgm:pt>
    <dgm:pt modelId="{BBC5EA6B-AB79-4EF9-8617-38282EB7AED9}" type="pres">
      <dgm:prSet presAssocID="{02FDC938-FAF4-4D20-8A8F-12B27D211172}" presName="Parent2" presStyleLbl="revTx" presStyleIdx="0" presStyleCnt="0">
        <dgm:presLayoutVars>
          <dgm:chMax val="1"/>
          <dgm:chPref val="1"/>
          <dgm:bulletEnabled val="1"/>
        </dgm:presLayoutVars>
      </dgm:prSet>
      <dgm:spPr/>
      <dgm:t>
        <a:bodyPr/>
        <a:lstStyle/>
        <a:p>
          <a:endParaRPr lang="en-US"/>
        </a:p>
      </dgm:t>
    </dgm:pt>
    <dgm:pt modelId="{FC5D7541-9C21-4032-952C-9D6CB8597B19}" type="pres">
      <dgm:prSet presAssocID="{ED3B6017-0C68-4087-9513-1BED4AB77EBA}" presName="Accent1" presStyleCnt="0"/>
      <dgm:spPr/>
    </dgm:pt>
    <dgm:pt modelId="{856884D5-70EA-47F0-8D10-CC80B2E40211}" type="pres">
      <dgm:prSet presAssocID="{ED3B6017-0C68-4087-9513-1BED4AB77EBA}" presName="Accent" presStyleLbl="node1" presStyleIdx="3" presStyleCnt="4"/>
      <dgm:spPr/>
    </dgm:pt>
    <dgm:pt modelId="{2C18029B-862F-47FF-8589-E946A63C619D}" type="pres">
      <dgm:prSet presAssocID="{ED3B6017-0C68-4087-9513-1BED4AB77EBA}" presName="ParentBackground1" presStyleCnt="0"/>
      <dgm:spPr/>
    </dgm:pt>
    <dgm:pt modelId="{6FA68A33-750A-4153-B36F-FA33601AE554}" type="pres">
      <dgm:prSet presAssocID="{ED3B6017-0C68-4087-9513-1BED4AB77EBA}" presName="ParentBackground" presStyleLbl="fgAcc1" presStyleIdx="3" presStyleCnt="4"/>
      <dgm:spPr/>
      <dgm:t>
        <a:bodyPr/>
        <a:lstStyle/>
        <a:p>
          <a:endParaRPr lang="en-US"/>
        </a:p>
      </dgm:t>
    </dgm:pt>
    <dgm:pt modelId="{BCE5CA10-9B43-4C4E-88FD-1213780D6F42}" type="pres">
      <dgm:prSet presAssocID="{ED3B6017-0C68-4087-9513-1BED4AB77EBA}" presName="Parent1" presStyleLbl="revTx" presStyleIdx="0" presStyleCnt="0">
        <dgm:presLayoutVars>
          <dgm:chMax val="1"/>
          <dgm:chPref val="1"/>
          <dgm:bulletEnabled val="1"/>
        </dgm:presLayoutVars>
      </dgm:prSet>
      <dgm:spPr/>
      <dgm:t>
        <a:bodyPr/>
        <a:lstStyle/>
        <a:p>
          <a:endParaRPr lang="en-US"/>
        </a:p>
      </dgm:t>
    </dgm:pt>
  </dgm:ptLst>
  <dgm:cxnLst>
    <dgm:cxn modelId="{3638AB78-BC81-4B6D-ABE7-E6721C265417}" srcId="{D1F63BF7-CAB3-49BB-97A6-0E051BB0CA92}" destId="{77A5A824-A956-4498-A161-C0EAB4C724A4}" srcOrd="2" destOrd="0" parTransId="{C0F856CD-D115-4D3C-8C4A-7BD2ECD91AD0}" sibTransId="{19A45192-C7E7-4B62-881B-FBB71D21473A}"/>
    <dgm:cxn modelId="{67F8F0E5-7813-4B9C-81EC-330930AC7B2F}" srcId="{D1F63BF7-CAB3-49BB-97A6-0E051BB0CA92}" destId="{66F06872-FD8F-43C4-9E95-EBA3D75FCF87}" srcOrd="3" destOrd="0" parTransId="{05ABA59C-6316-48FA-9044-551FF0DA3749}" sibTransId="{93D18D39-3BBF-41D8-AE02-3E277A85C887}"/>
    <dgm:cxn modelId="{7BB872B2-7287-4072-87EF-0AA63CF5C050}" type="presOf" srcId="{66F06872-FD8F-43C4-9E95-EBA3D75FCF87}" destId="{C9C86E88-B26A-46D5-9A64-60322F31E8A4}" srcOrd="0" destOrd="0" presId="urn:microsoft.com/office/officeart/2011/layout/CircleProcess"/>
    <dgm:cxn modelId="{BE07F1DA-BA10-41F1-9E03-4185A8975DBE}" type="presOf" srcId="{02FDC938-FAF4-4D20-8A8F-12B27D211172}" destId="{D31F4F25-3486-40D8-A2EC-95AEEBCB3D59}" srcOrd="0" destOrd="0" presId="urn:microsoft.com/office/officeart/2011/layout/CircleProcess"/>
    <dgm:cxn modelId="{79992E19-E8CA-4DE2-85FF-9ED9F9BE9078}" type="presOf" srcId="{D1F63BF7-CAB3-49BB-97A6-0E051BB0CA92}" destId="{DAD31AA6-62B9-40B3-90C9-C292C5861F58}" srcOrd="0" destOrd="0" presId="urn:microsoft.com/office/officeart/2011/layout/CircleProcess"/>
    <dgm:cxn modelId="{5040E54D-98FE-4EA7-B5A9-F9A4122BF851}" type="presOf" srcId="{ED3B6017-0C68-4087-9513-1BED4AB77EBA}" destId="{BCE5CA10-9B43-4C4E-88FD-1213780D6F42}" srcOrd="1" destOrd="0" presId="urn:microsoft.com/office/officeart/2011/layout/CircleProcess"/>
    <dgm:cxn modelId="{B59B0472-7432-4E15-B867-7596205BEE7C}" type="presOf" srcId="{ED3B6017-0C68-4087-9513-1BED4AB77EBA}" destId="{6FA68A33-750A-4153-B36F-FA33601AE554}" srcOrd="0" destOrd="0" presId="urn:microsoft.com/office/officeart/2011/layout/CircleProcess"/>
    <dgm:cxn modelId="{4F233C6A-D754-4B66-8A53-E3722DDDDBB4}" type="presOf" srcId="{66F06872-FD8F-43C4-9E95-EBA3D75FCF87}" destId="{899F205C-3FD1-42B2-8CFD-9DCB7CE90F7E}" srcOrd="1" destOrd="0" presId="urn:microsoft.com/office/officeart/2011/layout/CircleProcess"/>
    <dgm:cxn modelId="{0EFCFE0C-E543-4E95-92A5-5B34B5B86EFD}" type="presOf" srcId="{77A5A824-A956-4498-A161-C0EAB4C724A4}" destId="{CC02EFC5-DFF3-401E-81E9-AB2FBCFA3728}" srcOrd="1" destOrd="0" presId="urn:microsoft.com/office/officeart/2011/layout/CircleProcess"/>
    <dgm:cxn modelId="{D905C63E-732E-4943-AB91-E53686C82DB5}" srcId="{D1F63BF7-CAB3-49BB-97A6-0E051BB0CA92}" destId="{02FDC938-FAF4-4D20-8A8F-12B27D211172}" srcOrd="1" destOrd="0" parTransId="{4989E643-A7A7-4755-AA2E-07CE73F1DDEF}" sibTransId="{E7856808-E71D-4BF7-80F5-1B0C529E900F}"/>
    <dgm:cxn modelId="{A610CCE7-976A-41AA-B436-FE73344F15AC}" type="presOf" srcId="{02FDC938-FAF4-4D20-8A8F-12B27D211172}" destId="{BBC5EA6B-AB79-4EF9-8617-38282EB7AED9}" srcOrd="1" destOrd="0" presId="urn:microsoft.com/office/officeart/2011/layout/CircleProcess"/>
    <dgm:cxn modelId="{F2EA00D0-A6E1-4D57-8600-18B30239BB30}" srcId="{D1F63BF7-CAB3-49BB-97A6-0E051BB0CA92}" destId="{ED3B6017-0C68-4087-9513-1BED4AB77EBA}" srcOrd="0" destOrd="0" parTransId="{9AA41073-BCBE-4406-BA10-ABE4F1C15941}" sibTransId="{5407BD52-D720-49D4-9993-4EAD47BDE22A}"/>
    <dgm:cxn modelId="{13A60B0E-3675-4BBE-8EE2-C9B5B1747562}" type="presOf" srcId="{77A5A824-A956-4498-A161-C0EAB4C724A4}" destId="{190E67CA-C0C0-4099-A419-519D2192933B}" srcOrd="0" destOrd="0" presId="urn:microsoft.com/office/officeart/2011/layout/CircleProcess"/>
    <dgm:cxn modelId="{0B312000-1B30-47D0-8A45-C3862A12CE46}" type="presParOf" srcId="{DAD31AA6-62B9-40B3-90C9-C292C5861F58}" destId="{F99B0406-8F8D-423C-AD45-A09F930E7BA1}" srcOrd="0" destOrd="0" presId="urn:microsoft.com/office/officeart/2011/layout/CircleProcess"/>
    <dgm:cxn modelId="{BFCA1157-ECDF-4235-800C-AE7EA8AF1CD7}" type="presParOf" srcId="{F99B0406-8F8D-423C-AD45-A09F930E7BA1}" destId="{B91B3A43-DF13-45EE-A738-54B8F9D6B55F}" srcOrd="0" destOrd="0" presId="urn:microsoft.com/office/officeart/2011/layout/CircleProcess"/>
    <dgm:cxn modelId="{614F368A-E22E-420E-86C1-2A10B7C05E69}" type="presParOf" srcId="{DAD31AA6-62B9-40B3-90C9-C292C5861F58}" destId="{FCE11B1C-D408-448D-B9D5-2E272AC09CD1}" srcOrd="1" destOrd="0" presId="urn:microsoft.com/office/officeart/2011/layout/CircleProcess"/>
    <dgm:cxn modelId="{501A9D29-8F37-42A9-92B6-77DDBB3B3096}" type="presParOf" srcId="{FCE11B1C-D408-448D-B9D5-2E272AC09CD1}" destId="{C9C86E88-B26A-46D5-9A64-60322F31E8A4}" srcOrd="0" destOrd="0" presId="urn:microsoft.com/office/officeart/2011/layout/CircleProcess"/>
    <dgm:cxn modelId="{3FC309C7-08FF-4B05-A699-4BAA3D2406DA}" type="presParOf" srcId="{DAD31AA6-62B9-40B3-90C9-C292C5861F58}" destId="{899F205C-3FD1-42B2-8CFD-9DCB7CE90F7E}" srcOrd="2" destOrd="0" presId="urn:microsoft.com/office/officeart/2011/layout/CircleProcess"/>
    <dgm:cxn modelId="{13F3BD1C-9A4E-479F-8269-988C8FCACA07}" type="presParOf" srcId="{DAD31AA6-62B9-40B3-90C9-C292C5861F58}" destId="{97917BF4-7FE1-4043-8F44-401735262961}" srcOrd="3" destOrd="0" presId="urn:microsoft.com/office/officeart/2011/layout/CircleProcess"/>
    <dgm:cxn modelId="{7E927DFB-F4D0-4558-8903-4D12B180CF27}" type="presParOf" srcId="{97917BF4-7FE1-4043-8F44-401735262961}" destId="{50AAAA12-3A85-4E6E-8502-46FF7F52FD6F}" srcOrd="0" destOrd="0" presId="urn:microsoft.com/office/officeart/2011/layout/CircleProcess"/>
    <dgm:cxn modelId="{DFE0471C-35FB-4AA1-879E-D1D7A52FFFAD}" type="presParOf" srcId="{DAD31AA6-62B9-40B3-90C9-C292C5861F58}" destId="{2D87ED1E-2D4E-4F03-A03D-0ABCCA7969B8}" srcOrd="4" destOrd="0" presId="urn:microsoft.com/office/officeart/2011/layout/CircleProcess"/>
    <dgm:cxn modelId="{C4F4BA0B-2F96-4C31-A2BB-8DE67FFB0C3A}" type="presParOf" srcId="{2D87ED1E-2D4E-4F03-A03D-0ABCCA7969B8}" destId="{190E67CA-C0C0-4099-A419-519D2192933B}" srcOrd="0" destOrd="0" presId="urn:microsoft.com/office/officeart/2011/layout/CircleProcess"/>
    <dgm:cxn modelId="{65350200-06CA-4749-8A65-BE91E0BF38B8}" type="presParOf" srcId="{DAD31AA6-62B9-40B3-90C9-C292C5861F58}" destId="{CC02EFC5-DFF3-401E-81E9-AB2FBCFA3728}" srcOrd="5" destOrd="0" presId="urn:microsoft.com/office/officeart/2011/layout/CircleProcess"/>
    <dgm:cxn modelId="{40779348-9EFE-49D6-8301-4F5A344A9DA1}" type="presParOf" srcId="{DAD31AA6-62B9-40B3-90C9-C292C5861F58}" destId="{BD860393-9E8B-4020-AD58-64BF733EEFE0}" srcOrd="6" destOrd="0" presId="urn:microsoft.com/office/officeart/2011/layout/CircleProcess"/>
    <dgm:cxn modelId="{AAB471F4-C602-45F9-8821-7CF5BA8454E9}" type="presParOf" srcId="{BD860393-9E8B-4020-AD58-64BF733EEFE0}" destId="{77186826-C237-415E-82A8-4E4FB075A3A2}" srcOrd="0" destOrd="0" presId="urn:microsoft.com/office/officeart/2011/layout/CircleProcess"/>
    <dgm:cxn modelId="{21EF4BB7-812F-4A52-AF92-A73190E35B26}" type="presParOf" srcId="{DAD31AA6-62B9-40B3-90C9-C292C5861F58}" destId="{98C2D5A7-B7F9-4813-9118-26ABCF6504C5}" srcOrd="7" destOrd="0" presId="urn:microsoft.com/office/officeart/2011/layout/CircleProcess"/>
    <dgm:cxn modelId="{C4BDF880-EC0B-484A-8FA5-8998D154EA67}" type="presParOf" srcId="{98C2D5A7-B7F9-4813-9118-26ABCF6504C5}" destId="{D31F4F25-3486-40D8-A2EC-95AEEBCB3D59}" srcOrd="0" destOrd="0" presId="urn:microsoft.com/office/officeart/2011/layout/CircleProcess"/>
    <dgm:cxn modelId="{A5814E8D-A8AE-4E4F-BBB9-EA048C8D809E}" type="presParOf" srcId="{DAD31AA6-62B9-40B3-90C9-C292C5861F58}" destId="{BBC5EA6B-AB79-4EF9-8617-38282EB7AED9}" srcOrd="8" destOrd="0" presId="urn:microsoft.com/office/officeart/2011/layout/CircleProcess"/>
    <dgm:cxn modelId="{0D6420B7-EB44-4212-BAB6-45E1524DD0A8}" type="presParOf" srcId="{DAD31AA6-62B9-40B3-90C9-C292C5861F58}" destId="{FC5D7541-9C21-4032-952C-9D6CB8597B19}" srcOrd="9" destOrd="0" presId="urn:microsoft.com/office/officeart/2011/layout/CircleProcess"/>
    <dgm:cxn modelId="{22C05BE8-636B-44DE-A4A6-969A7BA79B97}" type="presParOf" srcId="{FC5D7541-9C21-4032-952C-9D6CB8597B19}" destId="{856884D5-70EA-47F0-8D10-CC80B2E40211}" srcOrd="0" destOrd="0" presId="urn:microsoft.com/office/officeart/2011/layout/CircleProcess"/>
    <dgm:cxn modelId="{DCDDE0B5-2E8F-483C-BE36-C45F42DC409D}" type="presParOf" srcId="{DAD31AA6-62B9-40B3-90C9-C292C5861F58}" destId="{2C18029B-862F-47FF-8589-E946A63C619D}" srcOrd="10" destOrd="0" presId="urn:microsoft.com/office/officeart/2011/layout/CircleProcess"/>
    <dgm:cxn modelId="{21858647-BBA8-4A1A-AEB7-64F3BFEACFCC}" type="presParOf" srcId="{2C18029B-862F-47FF-8589-E946A63C619D}" destId="{6FA68A33-750A-4153-B36F-FA33601AE554}" srcOrd="0" destOrd="0" presId="urn:microsoft.com/office/officeart/2011/layout/CircleProcess"/>
    <dgm:cxn modelId="{2FBE3564-C84B-4C19-B09F-F105212EC6F4}" type="presParOf" srcId="{DAD31AA6-62B9-40B3-90C9-C292C5861F58}" destId="{BCE5CA10-9B43-4C4E-88FD-1213780D6F42}"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B3A43-DF13-45EE-A738-54B8F9D6B55F}">
      <dsp:nvSpPr>
        <dsp:cNvPr id="0" name=""/>
        <dsp:cNvSpPr/>
      </dsp:nvSpPr>
      <dsp:spPr>
        <a:xfrm>
          <a:off x="8382853" y="1687336"/>
          <a:ext cx="2508802" cy="2508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86E88-B26A-46D5-9A64-60322F31E8A4}">
      <dsp:nvSpPr>
        <dsp:cNvPr id="0" name=""/>
        <dsp:cNvSpPr/>
      </dsp:nvSpPr>
      <dsp:spPr>
        <a:xfrm>
          <a:off x="8466767" y="1770982"/>
          <a:ext cx="2342051" cy="23416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Early access to medical care</a:t>
          </a:r>
          <a:endParaRPr lang="en-US" sz="2400" kern="1200" dirty="0"/>
        </a:p>
      </dsp:txBody>
      <dsp:txXfrm>
        <a:off x="8801345" y="2105565"/>
        <a:ext cx="1672893" cy="1672474"/>
      </dsp:txXfrm>
    </dsp:sp>
    <dsp:sp modelId="{50AAAA12-3A85-4E6E-8502-46FF7F52FD6F}">
      <dsp:nvSpPr>
        <dsp:cNvPr id="0" name=""/>
        <dsp:cNvSpPr/>
      </dsp:nvSpPr>
      <dsp:spPr>
        <a:xfrm rot="2700000">
          <a:off x="5779358" y="1687160"/>
          <a:ext cx="2508844" cy="2508844"/>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0E67CA-C0C0-4099-A419-519D2192933B}">
      <dsp:nvSpPr>
        <dsp:cNvPr id="0" name=""/>
        <dsp:cNvSpPr/>
      </dsp:nvSpPr>
      <dsp:spPr>
        <a:xfrm>
          <a:off x="5874050" y="1770982"/>
          <a:ext cx="2342051" cy="23416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Early Defibrillation</a:t>
          </a:r>
        </a:p>
      </dsp:txBody>
      <dsp:txXfrm>
        <a:off x="6208629" y="2105565"/>
        <a:ext cx="1672893" cy="1672474"/>
      </dsp:txXfrm>
    </dsp:sp>
    <dsp:sp modelId="{77186826-C237-415E-82A8-4E4FB075A3A2}">
      <dsp:nvSpPr>
        <dsp:cNvPr id="0" name=""/>
        <dsp:cNvSpPr/>
      </dsp:nvSpPr>
      <dsp:spPr>
        <a:xfrm rot="2700000">
          <a:off x="3197399" y="1687160"/>
          <a:ext cx="2508844" cy="2508844"/>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1F4F25-3486-40D8-A2EC-95AEEBCB3D59}">
      <dsp:nvSpPr>
        <dsp:cNvPr id="0" name=""/>
        <dsp:cNvSpPr/>
      </dsp:nvSpPr>
      <dsp:spPr>
        <a:xfrm>
          <a:off x="3281333" y="1770982"/>
          <a:ext cx="2342051" cy="23416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Early CPR</a:t>
          </a:r>
          <a:endParaRPr lang="en-US" sz="2400" kern="1200" dirty="0"/>
        </a:p>
      </dsp:txBody>
      <dsp:txXfrm>
        <a:off x="3615912" y="2105565"/>
        <a:ext cx="1672893" cy="1672474"/>
      </dsp:txXfrm>
    </dsp:sp>
    <dsp:sp modelId="{856884D5-70EA-47F0-8D10-CC80B2E40211}">
      <dsp:nvSpPr>
        <dsp:cNvPr id="0" name=""/>
        <dsp:cNvSpPr/>
      </dsp:nvSpPr>
      <dsp:spPr>
        <a:xfrm rot="2700000">
          <a:off x="604683" y="1687160"/>
          <a:ext cx="2508844" cy="2508844"/>
        </a:xfrm>
        <a:prstGeom prst="teardrop">
          <a:avLst>
            <a:gd name="adj" fmla="val 1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A68A33-750A-4153-B36F-FA33601AE554}">
      <dsp:nvSpPr>
        <dsp:cNvPr id="0" name=""/>
        <dsp:cNvSpPr/>
      </dsp:nvSpPr>
      <dsp:spPr>
        <a:xfrm>
          <a:off x="688617" y="1770982"/>
          <a:ext cx="2342051" cy="2341639"/>
        </a:xfrm>
        <a:prstGeom prst="ellips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Early access to help</a:t>
          </a:r>
          <a:endParaRPr lang="en-US" sz="2400" kern="1200" dirty="0"/>
        </a:p>
      </dsp:txBody>
      <dsp:txXfrm>
        <a:off x="1023196" y="2105565"/>
        <a:ext cx="1672893" cy="1672474"/>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36154D-A125-4CF3-B8FC-1F58A3404B15}" type="datetimeFigureOut">
              <a:rPr lang="en-GB" smtClean="0"/>
              <a:t>23/08/2018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93408-6966-403C-9B20-70A8AF3B155C}" type="slidenum">
              <a:rPr lang="en-GB" smtClean="0"/>
              <a:t>‹#›</a:t>
            </a:fld>
            <a:endParaRPr lang="en-GB"/>
          </a:p>
        </p:txBody>
      </p:sp>
    </p:spTree>
    <p:extLst>
      <p:ext uri="{BB962C8B-B14F-4D97-AF65-F5344CB8AC3E}">
        <p14:creationId xmlns:p14="http://schemas.microsoft.com/office/powerpoint/2010/main" val="1817006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16A27D3-851F-4F40-B6C4-F0487008F82F}" type="slidenum">
              <a:rPr lang="en-US" altLang="en-US"/>
              <a:pPr/>
              <a:t>1</a:t>
            </a:fld>
            <a:endParaRPr lang="en-US" alt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60065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0385EE3-2AD7-4857-886C-8B8831176E60}" type="slidenum">
              <a:rPr lang="en-US" altLang="en-US"/>
              <a:pPr/>
              <a:t>11</a:t>
            </a:fld>
            <a:endParaRPr lang="en-US" alt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GB" altLang="en-US" smtClean="0">
                <a:latin typeface="Arial" panose="020B0604020202020204" pitchFamily="34" charset="0"/>
              </a:rPr>
              <a:t>The emphasis with CPR should be</a:t>
            </a:r>
          </a:p>
          <a:p>
            <a:r>
              <a:rPr lang="en-GB" altLang="en-US" smtClean="0">
                <a:latin typeface="Arial" panose="020B0604020202020204" pitchFamily="34" charset="0"/>
              </a:rPr>
              <a:t>Effective – not necessarily perfect</a:t>
            </a:r>
          </a:p>
          <a:p>
            <a:r>
              <a:rPr lang="en-GB" altLang="en-US" smtClean="0">
                <a:latin typeface="Arial" panose="020B0604020202020204" pitchFamily="34" charset="0"/>
              </a:rPr>
              <a:t>It really won’t matter if they give 28 compressions or 32 compressions, but they must be effective compressions.</a:t>
            </a:r>
          </a:p>
          <a:p>
            <a:r>
              <a:rPr lang="en-GB" altLang="en-US" smtClean="0">
                <a:latin typeface="Arial" panose="020B0604020202020204" pitchFamily="34" charset="0"/>
              </a:rPr>
              <a:t>If the casualty has bad facial injuries or the first aider feels they can’t give breaths then they should just continue with compressions.</a:t>
            </a:r>
          </a:p>
          <a:p>
            <a:r>
              <a:rPr lang="en-GB" altLang="en-US" smtClean="0">
                <a:latin typeface="Arial" panose="020B0604020202020204" pitchFamily="34" charset="0"/>
              </a:rPr>
              <a:t>Compressions should be at the rate of 120 per minute and to a depth of 5-6 cm.  (Note changes from current first manuals)</a:t>
            </a:r>
          </a:p>
          <a:p>
            <a:endParaRPr lang="en-GB" altLang="en-US" smtClean="0">
              <a:latin typeface="Arial" panose="020B0604020202020204" pitchFamily="34" charset="0"/>
            </a:endParaRPr>
          </a:p>
          <a:p>
            <a:endParaRPr lang="en-GB" altLang="en-US" smtClean="0">
              <a:latin typeface="Arial" panose="020B0604020202020204" pitchFamily="34" charset="0"/>
            </a:endParaRPr>
          </a:p>
        </p:txBody>
      </p:sp>
    </p:spTree>
    <p:extLst>
      <p:ext uri="{BB962C8B-B14F-4D97-AF65-F5344CB8AC3E}">
        <p14:creationId xmlns:p14="http://schemas.microsoft.com/office/powerpoint/2010/main" val="1123270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8901858-AC45-464F-91A8-56131D428FE6}" type="slidenum">
              <a:rPr lang="en-US" altLang="en-US"/>
              <a:pPr/>
              <a:t>13</a:t>
            </a:fld>
            <a:endParaRPr lang="en-US" alt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r>
              <a:rPr lang="en-GB" altLang="en-US" smtClean="0">
                <a:latin typeface="Arial" panose="020B0604020202020204" pitchFamily="34" charset="0"/>
              </a:rPr>
              <a:t>Especially if the height is greater than the height of the casualty</a:t>
            </a:r>
          </a:p>
          <a:p>
            <a:r>
              <a:rPr lang="en-GB" altLang="en-US" smtClean="0">
                <a:latin typeface="Arial" panose="020B0604020202020204" pitchFamily="34" charset="0"/>
              </a:rPr>
              <a:t>Hitting something head first could include running into something or diving into shallow water</a:t>
            </a:r>
          </a:p>
          <a:p>
            <a:r>
              <a:rPr lang="en-GB" altLang="en-US" smtClean="0">
                <a:latin typeface="Arial" panose="020B0604020202020204" pitchFamily="34" charset="0"/>
              </a:rPr>
              <a:t>Would include car accidents</a:t>
            </a:r>
          </a:p>
          <a:p>
            <a:r>
              <a:rPr lang="en-GB" altLang="en-US" smtClean="0">
                <a:latin typeface="Arial" panose="020B0604020202020204" pitchFamily="34" charset="0"/>
              </a:rPr>
              <a:t>Blows might include having been in a fight, being kicked by a horse or other animal, or hit by something falling</a:t>
            </a:r>
          </a:p>
          <a:p>
            <a:r>
              <a:rPr lang="en-GB" altLang="en-US" smtClean="0">
                <a:latin typeface="Arial" panose="020B0604020202020204" pitchFamily="34" charset="0"/>
              </a:rPr>
              <a:t>Rugby scrums collapsing is a common cause of spinal injuries</a:t>
            </a:r>
          </a:p>
        </p:txBody>
      </p:sp>
    </p:spTree>
    <p:extLst>
      <p:ext uri="{BB962C8B-B14F-4D97-AF65-F5344CB8AC3E}">
        <p14:creationId xmlns:p14="http://schemas.microsoft.com/office/powerpoint/2010/main" val="26559870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EC919B6-2AD6-4020-A611-447022C1D52A}" type="slidenum">
              <a:rPr lang="en-US" altLang="en-US"/>
              <a:pPr/>
              <a:t>14</a:t>
            </a:fld>
            <a:endParaRPr lang="en-US" altLang="en-U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r>
              <a:rPr lang="en-GB" altLang="en-US" smtClean="0">
                <a:latin typeface="Arial" panose="020B0604020202020204" pitchFamily="34" charset="0"/>
              </a:rPr>
              <a:t>Whenever a serious injury is suspected treatment for shock should be considered</a:t>
            </a:r>
          </a:p>
        </p:txBody>
      </p:sp>
    </p:spTree>
    <p:extLst>
      <p:ext uri="{BB962C8B-B14F-4D97-AF65-F5344CB8AC3E}">
        <p14:creationId xmlns:p14="http://schemas.microsoft.com/office/powerpoint/2010/main" val="29731392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6BC7114-388A-4CAB-8042-78156AF8C3CF}" type="slidenum">
              <a:rPr lang="en-US" altLang="en-US"/>
              <a:pPr/>
              <a:t>15</a:t>
            </a:fld>
            <a:endParaRPr lang="en-US"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GB" altLang="en-US" smtClean="0">
                <a:latin typeface="Arial" panose="020B0604020202020204" pitchFamily="34" charset="0"/>
              </a:rPr>
              <a:t>Signs are something you can see</a:t>
            </a:r>
          </a:p>
          <a:p>
            <a:r>
              <a:rPr lang="en-GB" altLang="en-US" smtClean="0">
                <a:latin typeface="Arial" panose="020B0604020202020204" pitchFamily="34" charset="0"/>
              </a:rPr>
              <a:t>	Sweating</a:t>
            </a:r>
          </a:p>
          <a:p>
            <a:r>
              <a:rPr lang="en-GB" altLang="en-US" smtClean="0">
                <a:latin typeface="Arial" panose="020B0604020202020204" pitchFamily="34" charset="0"/>
              </a:rPr>
              <a:t>	Colour</a:t>
            </a:r>
          </a:p>
          <a:p>
            <a:r>
              <a:rPr lang="en-GB" altLang="en-US" smtClean="0">
                <a:latin typeface="Arial" panose="020B0604020202020204" pitchFamily="34" charset="0"/>
              </a:rPr>
              <a:t>	Rate of breathing</a:t>
            </a:r>
          </a:p>
          <a:p>
            <a:r>
              <a:rPr lang="en-GB" altLang="en-US" smtClean="0">
                <a:latin typeface="Arial" panose="020B0604020202020204" pitchFamily="34" charset="0"/>
              </a:rPr>
              <a:t>	Pulse rate</a:t>
            </a:r>
          </a:p>
          <a:p>
            <a:r>
              <a:rPr lang="en-GB" altLang="en-US" smtClean="0">
                <a:latin typeface="Arial" panose="020B0604020202020204" pitchFamily="34" charset="0"/>
              </a:rPr>
              <a:t>	</a:t>
            </a:r>
          </a:p>
          <a:p>
            <a:r>
              <a:rPr lang="en-GB" altLang="en-US" smtClean="0">
                <a:latin typeface="Arial" panose="020B0604020202020204" pitchFamily="34" charset="0"/>
              </a:rPr>
              <a:t>Symptoms are something the casualty tells you they feel</a:t>
            </a:r>
          </a:p>
          <a:p>
            <a:r>
              <a:rPr lang="en-GB" altLang="en-US" smtClean="0">
                <a:latin typeface="Arial" panose="020B0604020202020204" pitchFamily="34" charset="0"/>
              </a:rPr>
              <a:t>	Nausea</a:t>
            </a:r>
          </a:p>
          <a:p>
            <a:r>
              <a:rPr lang="en-GB" altLang="en-US" smtClean="0">
                <a:latin typeface="Arial" panose="020B0604020202020204" pitchFamily="34" charset="0"/>
              </a:rPr>
              <a:t>	Dizziness</a:t>
            </a:r>
          </a:p>
          <a:p>
            <a:r>
              <a:rPr lang="en-GB" altLang="en-US" smtClean="0">
                <a:latin typeface="Arial" panose="020B0604020202020204" pitchFamily="34" charset="0"/>
              </a:rPr>
              <a:t>	Lightheaded</a:t>
            </a:r>
          </a:p>
          <a:p>
            <a:endParaRPr lang="en-GB" altLang="en-US" smtClean="0">
              <a:latin typeface="Arial" panose="020B0604020202020204" pitchFamily="34" charset="0"/>
            </a:endParaRPr>
          </a:p>
          <a:p>
            <a:r>
              <a:rPr lang="en-GB" altLang="en-US" smtClean="0">
                <a:latin typeface="Arial" panose="020B0604020202020204" pitchFamily="34" charset="0"/>
              </a:rPr>
              <a:t>	</a:t>
            </a:r>
          </a:p>
        </p:txBody>
      </p:sp>
    </p:spTree>
    <p:extLst>
      <p:ext uri="{BB962C8B-B14F-4D97-AF65-F5344CB8AC3E}">
        <p14:creationId xmlns:p14="http://schemas.microsoft.com/office/powerpoint/2010/main" val="1078517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0E71BA4-7759-40C0-A498-8E935A676D88}" type="slidenum">
              <a:rPr lang="en-US" altLang="en-US"/>
              <a:pPr/>
              <a:t>16</a:t>
            </a:fld>
            <a:endParaRPr lang="en-US" alt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GB" altLang="en-US" smtClean="0">
                <a:latin typeface="Arial" panose="020B0604020202020204" pitchFamily="34" charset="0"/>
              </a:rPr>
              <a:t>Casualty may need to be kept warm, but don’t apply direct heat such as water bottles or heaters</a:t>
            </a:r>
          </a:p>
          <a:p>
            <a:r>
              <a:rPr lang="en-GB" altLang="en-US" smtClean="0">
                <a:latin typeface="Arial" panose="020B0604020202020204" pitchFamily="34" charset="0"/>
              </a:rPr>
              <a:t>Don’t give anything to eat or drink</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525334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C12D9B5-3821-40E2-B231-8D4EFAB23B68}" type="slidenum">
              <a:rPr lang="en-US" altLang="en-US"/>
              <a:pPr/>
              <a:t>17</a:t>
            </a:fld>
            <a:endParaRPr lang="en-US" alt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GB" altLang="en-US" smtClean="0">
                <a:latin typeface="Arial" panose="020B0604020202020204" pitchFamily="34" charset="0"/>
              </a:rPr>
              <a:t>Arterial bleeding is life threatening and needs urgent treatment</a:t>
            </a:r>
          </a:p>
          <a:p>
            <a:r>
              <a:rPr lang="en-GB" altLang="en-US" smtClean="0">
                <a:latin typeface="Arial" panose="020B0604020202020204" pitchFamily="34" charset="0"/>
              </a:rPr>
              <a:t>Venous bleeding can also be life threatening if it can’t be controlled</a:t>
            </a:r>
          </a:p>
          <a:p>
            <a:r>
              <a:rPr lang="en-GB" altLang="en-US" smtClean="0">
                <a:latin typeface="Arial" panose="020B0604020202020204" pitchFamily="34" charset="0"/>
              </a:rPr>
              <a:t>Capillary bleeding is usually from abrasions and grazes and is rarely life threatening unless it covers a very large area.</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413737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1550F15-D6C8-4EF1-9A4C-EE6D7F494C54}" type="slidenum">
              <a:rPr lang="en-US" altLang="en-US"/>
              <a:pPr/>
              <a:t>18</a:t>
            </a:fld>
            <a:endParaRPr lang="en-US" alt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GB" altLang="en-US" smtClean="0">
                <a:latin typeface="Arial" panose="020B0604020202020204" pitchFamily="34" charset="0"/>
              </a:rPr>
              <a:t>If the chest cavity has been punctured then there may be the sounds of air being sucked into the chest area.  In this case seal the chest area with an air tight dressing.  This could be any piece of plastic, cling film, wrapping off the dressing if it is plastic etc.</a:t>
            </a:r>
          </a:p>
          <a:p>
            <a:r>
              <a:rPr lang="en-GB" altLang="en-US" smtClean="0">
                <a:latin typeface="Arial" panose="020B0604020202020204" pitchFamily="34" charset="0"/>
              </a:rPr>
              <a:t>This is particularly important if it is a stab wound</a:t>
            </a:r>
          </a:p>
        </p:txBody>
      </p:sp>
    </p:spTree>
    <p:extLst>
      <p:ext uri="{BB962C8B-B14F-4D97-AF65-F5344CB8AC3E}">
        <p14:creationId xmlns:p14="http://schemas.microsoft.com/office/powerpoint/2010/main" val="17043788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1FE3C4B-F5B6-43FF-B365-AACB10B0562A}" type="slidenum">
              <a:rPr lang="en-US" altLang="en-US"/>
              <a:pPr/>
              <a:t>19</a:t>
            </a:fld>
            <a:endParaRPr lang="en-US" alt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1510321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A51138C-D840-42EA-BB08-35627CBDCB74}" type="slidenum">
              <a:rPr lang="en-US" altLang="en-US"/>
              <a:pPr/>
              <a:t>20</a:t>
            </a:fld>
            <a:endParaRPr lang="en-US" alt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2052837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EC42520-5635-47D4-B03F-CF6A072C9D2C}" type="slidenum">
              <a:rPr lang="en-US" altLang="en-US"/>
              <a:pPr/>
              <a:t>21</a:t>
            </a:fld>
            <a:endParaRPr lang="en-US" alt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GB" altLang="en-US" smtClean="0">
                <a:latin typeface="Arial" panose="020B0604020202020204" pitchFamily="34" charset="0"/>
              </a:rPr>
              <a:t>Immobilisation can be done with any form of improvised splinting.</a:t>
            </a:r>
          </a:p>
          <a:p>
            <a:r>
              <a:rPr lang="en-GB" altLang="en-US" smtClean="0">
                <a:latin typeface="Arial" panose="020B0604020202020204" pitchFamily="34" charset="0"/>
              </a:rPr>
              <a:t>Sticks</a:t>
            </a:r>
          </a:p>
          <a:p>
            <a:r>
              <a:rPr lang="en-GB" altLang="en-US" smtClean="0">
                <a:latin typeface="Arial" panose="020B0604020202020204" pitchFamily="34" charset="0"/>
              </a:rPr>
              <a:t>Walking poles</a:t>
            </a:r>
          </a:p>
          <a:p>
            <a:r>
              <a:rPr lang="en-GB" altLang="en-US" smtClean="0">
                <a:latin typeface="Arial" panose="020B0604020202020204" pitchFamily="34" charset="0"/>
              </a:rPr>
              <a:t>Tent poles</a:t>
            </a:r>
          </a:p>
          <a:p>
            <a:r>
              <a:rPr lang="en-GB" altLang="en-US" smtClean="0">
                <a:latin typeface="Arial" panose="020B0604020202020204" pitchFamily="34" charset="0"/>
              </a:rPr>
              <a:t>Sleeping roll mats</a:t>
            </a:r>
          </a:p>
          <a:p>
            <a:r>
              <a:rPr lang="en-GB" altLang="en-US" smtClean="0">
                <a:latin typeface="Arial" panose="020B0604020202020204" pitchFamily="34" charset="0"/>
              </a:rPr>
              <a:t>Etc</a:t>
            </a:r>
          </a:p>
        </p:txBody>
      </p:sp>
    </p:spTree>
    <p:extLst>
      <p:ext uri="{BB962C8B-B14F-4D97-AF65-F5344CB8AC3E}">
        <p14:creationId xmlns:p14="http://schemas.microsoft.com/office/powerpoint/2010/main" val="223430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A5E94BA-4D31-4F05-88FA-27C379A8C8E6}" type="slidenum">
              <a:rPr lang="en-US" altLang="en-US"/>
              <a:pPr/>
              <a:t>3</a:t>
            </a:fld>
            <a:endParaRPr lang="en-US" altLang="en-US"/>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p:txBody>
          <a:bodyPr/>
          <a:lstStyle/>
          <a:p>
            <a:pPr eaLnBrk="1" hangingPunct="1"/>
            <a:r>
              <a:rPr lang="en-GB" altLang="en-US" smtClean="0">
                <a:latin typeface="Arial" panose="020B0604020202020204" pitchFamily="34" charset="0"/>
              </a:rPr>
              <a:t>The 3 P’s</a:t>
            </a:r>
          </a:p>
          <a:p>
            <a:pPr eaLnBrk="1" hangingPunct="1"/>
            <a:r>
              <a:rPr lang="en-GB" altLang="en-US" smtClean="0">
                <a:latin typeface="Arial" panose="020B0604020202020204" pitchFamily="34" charset="0"/>
              </a:rPr>
              <a:t>To Prevent loss of life</a:t>
            </a:r>
          </a:p>
          <a:p>
            <a:pPr eaLnBrk="1" hangingPunct="1"/>
            <a:r>
              <a:rPr lang="en-GB" altLang="en-US" smtClean="0">
                <a:latin typeface="Arial" panose="020B0604020202020204" pitchFamily="34" charset="0"/>
              </a:rPr>
              <a:t>To prevent further injury</a:t>
            </a:r>
          </a:p>
          <a:p>
            <a:pPr eaLnBrk="1" hangingPunct="1"/>
            <a:r>
              <a:rPr lang="en-GB" altLang="en-US" smtClean="0">
                <a:latin typeface="Arial" panose="020B0604020202020204" pitchFamily="34" charset="0"/>
              </a:rPr>
              <a:t>To Promote recovery</a:t>
            </a:r>
          </a:p>
          <a:p>
            <a:pPr eaLnBrk="1" hangingPunct="1"/>
            <a:endParaRPr lang="en-GB" altLang="en-US" smtClean="0">
              <a:latin typeface="Arial" panose="020B0604020202020204" pitchFamily="34" charset="0"/>
            </a:endParaRPr>
          </a:p>
          <a:p>
            <a:pPr eaLnBrk="1" hangingPunct="1"/>
            <a:r>
              <a:rPr lang="en-GB" altLang="en-US" smtClean="0">
                <a:latin typeface="Arial" panose="020B0604020202020204" pitchFamily="34" charset="0"/>
              </a:rPr>
              <a:t>As first aiders we can do no more than this we are not medically trained</a:t>
            </a:r>
          </a:p>
          <a:p>
            <a:pPr eaLnBrk="1" hangingPunct="1"/>
            <a:r>
              <a:rPr lang="en-GB" altLang="en-US" smtClean="0">
                <a:latin typeface="Arial" panose="020B0604020202020204" pitchFamily="34" charset="0"/>
              </a:rPr>
              <a:t>We also have to accept that sometimes a persons injuries are too severe for them to survive what ever we as a first aider can do.</a:t>
            </a:r>
          </a:p>
        </p:txBody>
      </p:sp>
    </p:spTree>
    <p:extLst>
      <p:ext uri="{BB962C8B-B14F-4D97-AF65-F5344CB8AC3E}">
        <p14:creationId xmlns:p14="http://schemas.microsoft.com/office/powerpoint/2010/main" val="209327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88D8067-4D88-4D2B-8DB7-AB25A6BC233C}" type="slidenum">
              <a:rPr lang="en-US" altLang="en-US"/>
              <a:pPr/>
              <a:t>22</a:t>
            </a:fld>
            <a:endParaRPr lang="en-US" alt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2332726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216FB90-3D9D-417F-9115-E6E5CC4B76A7}" type="slidenum">
              <a:rPr lang="en-US" altLang="en-US"/>
              <a:pPr/>
              <a:t>23</a:t>
            </a:fld>
            <a:endParaRPr lang="en-US" alt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GB" altLang="en-US" smtClean="0">
                <a:latin typeface="Arial" panose="020B0604020202020204" pitchFamily="34" charset="0"/>
              </a:rPr>
              <a:t>It can be exceedingly difficult to distinguish between a break and a sprain or strain.  If in doubt treat as a break.</a:t>
            </a:r>
          </a:p>
        </p:txBody>
      </p:sp>
    </p:spTree>
    <p:extLst>
      <p:ext uri="{BB962C8B-B14F-4D97-AF65-F5344CB8AC3E}">
        <p14:creationId xmlns:p14="http://schemas.microsoft.com/office/powerpoint/2010/main" val="3249391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AD6A2DB-8983-4B99-A210-7E90D8379F59}" type="slidenum">
              <a:rPr lang="en-US" altLang="en-US"/>
              <a:pPr/>
              <a:t>25</a:t>
            </a:fld>
            <a:endParaRPr lang="en-US" alt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GB" altLang="en-US" smtClean="0">
                <a:latin typeface="Arial" panose="020B0604020202020204" pitchFamily="34" charset="0"/>
              </a:rPr>
              <a:t>The most common burn injuries in the DofE are from spilt cooking pans, especially in the summer on to bare legs.  Make participants aware of the danger of sitting around the stove too closely.</a:t>
            </a:r>
          </a:p>
        </p:txBody>
      </p:sp>
    </p:spTree>
    <p:extLst>
      <p:ext uri="{BB962C8B-B14F-4D97-AF65-F5344CB8AC3E}">
        <p14:creationId xmlns:p14="http://schemas.microsoft.com/office/powerpoint/2010/main" val="3076514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4301688-40FE-4C52-AE15-8F38633DC2D5}" type="slidenum">
              <a:rPr lang="en-US" altLang="en-US"/>
              <a:pPr/>
              <a:t>26</a:t>
            </a:fld>
            <a:endParaRPr lang="en-US" alt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r>
              <a:rPr lang="en-GB" altLang="en-US" smtClean="0">
                <a:latin typeface="Arial" panose="020B0604020202020204" pitchFamily="34" charset="0"/>
              </a:rPr>
              <a:t>Serious sun burn should always be treated as a serious injury as it will usually be accompanied by dehydration.  In these cases after sun lotion and moisturising lotions will help.</a:t>
            </a:r>
          </a:p>
        </p:txBody>
      </p:sp>
    </p:spTree>
    <p:extLst>
      <p:ext uri="{BB962C8B-B14F-4D97-AF65-F5344CB8AC3E}">
        <p14:creationId xmlns:p14="http://schemas.microsoft.com/office/powerpoint/2010/main" val="34030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79530143-EA4F-4C86-8261-91BA8F1E788C}" type="slidenum">
              <a:rPr lang="en-US" altLang="en-US"/>
              <a:pPr/>
              <a:t>27</a:t>
            </a:fld>
            <a:endParaRPr lang="en-US" altLang="en-US"/>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r>
              <a:rPr lang="en-GB" altLang="en-US" smtClean="0">
                <a:latin typeface="Arial" panose="020B0604020202020204" pitchFamily="34" charset="0"/>
              </a:rPr>
              <a:t>Don’t remove anything that is actually sticking to the burnt area, this is best done under medical supervision.</a:t>
            </a:r>
          </a:p>
          <a:p>
            <a:r>
              <a:rPr lang="en-GB" altLang="en-US" smtClean="0">
                <a:latin typeface="Arial" panose="020B0604020202020204" pitchFamily="34" charset="0"/>
              </a:rPr>
              <a:t>Remove watches or rings wherever possible to avoid the area swelling</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2610728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6D401836-FFCA-4E87-B77E-1124B33C9652}" type="slidenum">
              <a:rPr lang="en-US" altLang="en-US"/>
              <a:pPr/>
              <a:t>28</a:t>
            </a:fld>
            <a:endParaRPr lang="en-US" altLang="en-US"/>
          </a:p>
        </p:txBody>
      </p:sp>
      <p:sp>
        <p:nvSpPr>
          <p:cNvPr id="211970" name="Rectangle 2"/>
          <p:cNvSpPr>
            <a:spLocks noGrp="1" noRot="1" noChangeAspect="1" noChangeArrowheads="1" noTextEdit="1"/>
          </p:cNvSpPr>
          <p:nvPr>
            <p:ph type="sldImg"/>
          </p:nvPr>
        </p:nvSpPr>
        <p:spPr>
          <a:ln/>
        </p:spPr>
      </p:sp>
      <p:sp>
        <p:nvSpPr>
          <p:cNvPr id="211971" name="Rectangle 3"/>
          <p:cNvSpPr>
            <a:spLocks noGrp="1" noChangeArrowheads="1"/>
          </p:cNvSpPr>
          <p:nvPr>
            <p:ph type="body" idx="1"/>
          </p:nvPr>
        </p:nvSpPr>
        <p:spPr/>
        <p:txBody>
          <a:bodyPr/>
          <a:lstStyle/>
          <a:p>
            <a:r>
              <a:rPr lang="en-GB" altLang="en-US" smtClean="0">
                <a:latin typeface="Arial" panose="020B0604020202020204" pitchFamily="34" charset="0"/>
              </a:rPr>
              <a:t>Specialist blister plasters help to keep an area moist and prevent the blister from bursting</a:t>
            </a:r>
          </a:p>
          <a:p>
            <a:r>
              <a:rPr lang="en-GB" altLang="en-US" smtClean="0">
                <a:latin typeface="Arial" panose="020B0604020202020204" pitchFamily="34" charset="0"/>
              </a:rPr>
              <a:t>Bad blisters that have burst are at risk of becoming infected especially if the same socks are worn repeatedly, blisters should be checked several times a day.</a:t>
            </a:r>
          </a:p>
        </p:txBody>
      </p:sp>
    </p:spTree>
    <p:extLst>
      <p:ext uri="{BB962C8B-B14F-4D97-AF65-F5344CB8AC3E}">
        <p14:creationId xmlns:p14="http://schemas.microsoft.com/office/powerpoint/2010/main" val="21418263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F831B7D-5410-4E34-9F12-C7A04C230A52}" type="slidenum">
              <a:rPr lang="en-US" altLang="en-US"/>
              <a:pPr/>
              <a:t>29</a:t>
            </a:fld>
            <a:endParaRPr lang="en-US" alt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r>
              <a:rPr lang="en-GB" altLang="en-US" smtClean="0">
                <a:latin typeface="Arial" panose="020B0604020202020204" pitchFamily="34" charset="0"/>
              </a:rPr>
              <a:t>If abdominal thrusts are given too low then it will compress the stomach not the diaphragm, this may cause the casualty to vomit, in some cases this might clear the obstruction, but in other cases it may make the situation worse.</a:t>
            </a:r>
          </a:p>
          <a:p>
            <a:r>
              <a:rPr lang="en-GB" altLang="en-US" smtClean="0">
                <a:latin typeface="Arial" panose="020B0604020202020204" pitchFamily="34" charset="0"/>
              </a:rPr>
              <a:t>If abdominal thrusts have been used then the casualty should really be advised to seek medical attention just for a check up.</a:t>
            </a:r>
          </a:p>
        </p:txBody>
      </p:sp>
    </p:spTree>
    <p:extLst>
      <p:ext uri="{BB962C8B-B14F-4D97-AF65-F5344CB8AC3E}">
        <p14:creationId xmlns:p14="http://schemas.microsoft.com/office/powerpoint/2010/main" val="9077068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6963CE9-A26C-4CAD-9296-390858B99D4A}" type="slidenum">
              <a:rPr lang="en-US" altLang="en-US"/>
              <a:pPr/>
              <a:t>30</a:t>
            </a:fld>
            <a:endParaRPr lang="en-US" alt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r>
              <a:rPr lang="en-GB" altLang="en-US" smtClean="0">
                <a:latin typeface="Arial" panose="020B0604020202020204" pitchFamily="34" charset="0"/>
              </a:rPr>
              <a:t>These are not absolute temperatures, in some casualties some of the symptoms may appear earlier or later than other casualties.  Each casualty is an individual</a:t>
            </a:r>
          </a:p>
          <a:p>
            <a:r>
              <a:rPr lang="en-GB" altLang="en-US" smtClean="0">
                <a:latin typeface="Arial" panose="020B0604020202020204" pitchFamily="34" charset="0"/>
              </a:rPr>
              <a:t>Death is the likely outcome if treatment is not given at the two extremes of the scale.</a:t>
            </a:r>
          </a:p>
        </p:txBody>
      </p:sp>
    </p:spTree>
    <p:extLst>
      <p:ext uri="{BB962C8B-B14F-4D97-AF65-F5344CB8AC3E}">
        <p14:creationId xmlns:p14="http://schemas.microsoft.com/office/powerpoint/2010/main" val="6006169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EFC21D81-406A-4394-86A0-B39989E9AAEA}" type="slidenum">
              <a:rPr lang="en-US" altLang="en-US"/>
              <a:pPr/>
              <a:t>31</a:t>
            </a:fld>
            <a:endParaRPr lang="en-US" altLang="en-US"/>
          </a:p>
        </p:txBody>
      </p:sp>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r>
              <a:rPr lang="en-GB" altLang="en-US" smtClean="0">
                <a:latin typeface="Arial" panose="020B0604020202020204" pitchFamily="34" charset="0"/>
              </a:rPr>
              <a:t>Hypo – Low</a:t>
            </a:r>
          </a:p>
          <a:p>
            <a:r>
              <a:rPr lang="en-GB" altLang="en-US" smtClean="0">
                <a:latin typeface="Arial" panose="020B0604020202020204" pitchFamily="34" charset="0"/>
              </a:rPr>
              <a:t>Remember that a casualty not shivering is a bad sign - it means their body hasn’t got enough energy to try and keep warm</a:t>
            </a:r>
          </a:p>
          <a:p>
            <a:r>
              <a:rPr lang="en-GB" altLang="en-US" smtClean="0">
                <a:latin typeface="Arial" panose="020B0604020202020204" pitchFamily="34" charset="0"/>
              </a:rPr>
              <a:t>Blood stops being pumped to the extremities like the hands and feet, and limbs become “numb with cold”</a:t>
            </a:r>
          </a:p>
          <a:p>
            <a:r>
              <a:rPr lang="en-GB" altLang="en-US" smtClean="0">
                <a:latin typeface="Arial" panose="020B0604020202020204" pitchFamily="34" charset="0"/>
              </a:rPr>
              <a:t>Hypothermia victims are very fragile, they need to be handled with great care and CPR should not be attempted even if it appears that the casualty is not breathing, this is because the blood will be retained by the very core, the brain and the heart and CPR will try and distribute this blood around the body</a:t>
            </a:r>
          </a:p>
          <a:p>
            <a:r>
              <a:rPr lang="en-GB" altLang="en-US" smtClean="0">
                <a:latin typeface="Arial" panose="020B0604020202020204" pitchFamily="34" charset="0"/>
              </a:rPr>
              <a:t>No Hypothermia victim will be declared Dead until they have been thoroughly re-warmed in hospital</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3190850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67486B8-EF07-4FE2-9339-A1C5F73D45D1}" type="slidenum">
              <a:rPr lang="en-US" altLang="en-US"/>
              <a:pPr/>
              <a:t>32</a:t>
            </a:fld>
            <a:endParaRPr lang="en-US" alt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r>
              <a:rPr lang="en-GB" altLang="en-US" smtClean="0">
                <a:latin typeface="Arial" panose="020B0604020202020204" pitchFamily="34" charset="0"/>
              </a:rPr>
              <a:t>Hyper – too much</a:t>
            </a:r>
          </a:p>
          <a:p>
            <a:r>
              <a:rPr lang="en-GB" altLang="en-US" smtClean="0">
                <a:latin typeface="Arial" panose="020B0604020202020204" pitchFamily="34" charset="0"/>
              </a:rPr>
              <a:t>With Hyperthermia the casualty may get worse very quickly, the body is able to deal with cold much better than extreme heat</a:t>
            </a:r>
          </a:p>
          <a:p>
            <a:r>
              <a:rPr lang="en-GB" altLang="en-US" smtClean="0">
                <a:latin typeface="Arial" panose="020B0604020202020204" pitchFamily="34" charset="0"/>
              </a:rPr>
              <a:t>This can be a very serious condition</a:t>
            </a:r>
          </a:p>
        </p:txBody>
      </p:sp>
    </p:spTree>
    <p:extLst>
      <p:ext uri="{BB962C8B-B14F-4D97-AF65-F5344CB8AC3E}">
        <p14:creationId xmlns:p14="http://schemas.microsoft.com/office/powerpoint/2010/main" val="252236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E116761-7089-42C6-8729-B8EC47BF598C}" type="slidenum">
              <a:rPr lang="en-US" altLang="en-US"/>
              <a:pPr/>
              <a:t>4</a:t>
            </a:fld>
            <a:endParaRPr lang="en-US" alt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3804800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AD71F26-3FA8-4555-AE69-DD67BEFF1CB6}" type="slidenum">
              <a:rPr lang="en-US" altLang="en-US"/>
              <a:pPr/>
              <a:t>33</a:t>
            </a:fld>
            <a:endParaRPr lang="en-US" alt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r>
              <a:rPr lang="en-GB" altLang="en-US" smtClean="0">
                <a:latin typeface="Arial" panose="020B0604020202020204" pitchFamily="34" charset="0"/>
              </a:rPr>
              <a:t>Compression is far more serious than concussion, as without medical intervention it will not improve.</a:t>
            </a:r>
          </a:p>
          <a:p>
            <a:r>
              <a:rPr lang="en-GB" altLang="en-US" smtClean="0">
                <a:latin typeface="Arial" panose="020B0604020202020204" pitchFamily="34" charset="0"/>
              </a:rPr>
              <a:t>Immediate medical help must be sought if the casualties condition appears to be deteriorating </a:t>
            </a:r>
          </a:p>
        </p:txBody>
      </p:sp>
    </p:spTree>
    <p:extLst>
      <p:ext uri="{BB962C8B-B14F-4D97-AF65-F5344CB8AC3E}">
        <p14:creationId xmlns:p14="http://schemas.microsoft.com/office/powerpoint/2010/main" val="23388368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95B42EC-EAE3-4D25-8845-51C8896D02B7}" type="slidenum">
              <a:rPr lang="en-US" altLang="en-US"/>
              <a:pPr/>
              <a:t>34</a:t>
            </a:fld>
            <a:endParaRPr lang="en-US" alt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r>
              <a:rPr lang="en-GB" altLang="en-US" smtClean="0">
                <a:latin typeface="Arial" panose="020B0604020202020204" pitchFamily="34" charset="0"/>
              </a:rPr>
              <a:t>Any head injury should also be treated as a possible spinal injury</a:t>
            </a:r>
          </a:p>
        </p:txBody>
      </p:sp>
    </p:spTree>
    <p:extLst>
      <p:ext uri="{BB962C8B-B14F-4D97-AF65-F5344CB8AC3E}">
        <p14:creationId xmlns:p14="http://schemas.microsoft.com/office/powerpoint/2010/main" val="6663688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DCDD83A-4467-40CE-952C-7BBBB850B7F7}" type="slidenum">
              <a:rPr lang="en-US" altLang="en-US"/>
              <a:pPr/>
              <a:t>35</a:t>
            </a:fld>
            <a:endParaRPr lang="en-US" alt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r>
              <a:rPr lang="en-GB" altLang="en-US" smtClean="0">
                <a:latin typeface="Arial" panose="020B0604020202020204" pitchFamily="34" charset="0"/>
              </a:rPr>
              <a:t>Immediate medical attention is needed for Heart attack casualties</a:t>
            </a:r>
          </a:p>
        </p:txBody>
      </p:sp>
    </p:spTree>
    <p:extLst>
      <p:ext uri="{BB962C8B-B14F-4D97-AF65-F5344CB8AC3E}">
        <p14:creationId xmlns:p14="http://schemas.microsoft.com/office/powerpoint/2010/main" val="17919268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75B3FC3-8235-4715-B042-24B7D3D1C085}" type="slidenum">
              <a:rPr lang="en-US" altLang="en-US"/>
              <a:pPr/>
              <a:t>36</a:t>
            </a:fld>
            <a:endParaRPr lang="en-US" alt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GB" altLang="en-US" smtClean="0">
                <a:latin typeface="Arial" panose="020B0604020202020204" pitchFamily="34" charset="0"/>
              </a:rPr>
              <a:t>Not all heart attack casualties will have all of the above symptoms, if a Heart attack is suspected immediate medical care is needed.</a:t>
            </a:r>
          </a:p>
        </p:txBody>
      </p:sp>
    </p:spTree>
    <p:extLst>
      <p:ext uri="{BB962C8B-B14F-4D97-AF65-F5344CB8AC3E}">
        <p14:creationId xmlns:p14="http://schemas.microsoft.com/office/powerpoint/2010/main" val="33864364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10F6A75-FD61-4A16-B7F3-38D615E64413}" type="slidenum">
              <a:rPr lang="en-US" altLang="en-US"/>
              <a:pPr/>
              <a:t>37</a:t>
            </a:fld>
            <a:endParaRPr lang="en-US" alt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r>
              <a:rPr lang="en-GB" altLang="en-US" smtClean="0">
                <a:latin typeface="Arial" panose="020B0604020202020204" pitchFamily="34" charset="0"/>
              </a:rPr>
              <a:t>Reassuring the casualty does not mean saying – Oh I think you are having a heart attack – don’t worry!</a:t>
            </a:r>
          </a:p>
          <a:p>
            <a:r>
              <a:rPr lang="en-GB" altLang="en-US" smtClean="0">
                <a:latin typeface="Arial" panose="020B0604020202020204" pitchFamily="34" charset="0"/>
              </a:rPr>
              <a:t>First aid manuals may suggest giving an aspirin to chew – you will need to decide whether it is appropriate to discuss this with young people.  Aspirin thins the blood so making it easier for the heart to pump.</a:t>
            </a:r>
          </a:p>
        </p:txBody>
      </p:sp>
    </p:spTree>
    <p:extLst>
      <p:ext uri="{BB962C8B-B14F-4D97-AF65-F5344CB8AC3E}">
        <p14:creationId xmlns:p14="http://schemas.microsoft.com/office/powerpoint/2010/main" val="42560370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310E50C-3534-43BB-8DC4-95D9CAEFD5A7}" type="slidenum">
              <a:rPr lang="en-US" altLang="en-US"/>
              <a:pPr/>
              <a:t>38</a:t>
            </a:fld>
            <a:endParaRPr lang="en-US" alt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r>
              <a:rPr lang="en-GB" altLang="en-US" smtClean="0">
                <a:latin typeface="Arial" panose="020B0604020202020204" pitchFamily="34" charset="0"/>
              </a:rPr>
              <a:t>Severe anaphylaxis can cause death and about 15 people in the UK die every year</a:t>
            </a:r>
          </a:p>
        </p:txBody>
      </p:sp>
    </p:spTree>
    <p:extLst>
      <p:ext uri="{BB962C8B-B14F-4D97-AF65-F5344CB8AC3E}">
        <p14:creationId xmlns:p14="http://schemas.microsoft.com/office/powerpoint/2010/main" val="19562318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D798EDCD-09D1-40DE-A17F-497388598C94}" type="slidenum">
              <a:rPr lang="en-US" altLang="en-US"/>
              <a:pPr/>
              <a:t>39</a:t>
            </a:fld>
            <a:endParaRPr lang="en-US" alt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GB" altLang="en-US" smtClean="0">
                <a:latin typeface="Arial" panose="020B0604020202020204" pitchFamily="34" charset="0"/>
              </a:rPr>
              <a:t>An EPI pen contains adrenalin and is usually injected into the thigh by the casualty, it brings relief very quickly but if it does not appear to work then medical attention is essential</a:t>
            </a:r>
          </a:p>
        </p:txBody>
      </p:sp>
    </p:spTree>
    <p:extLst>
      <p:ext uri="{BB962C8B-B14F-4D97-AF65-F5344CB8AC3E}">
        <p14:creationId xmlns:p14="http://schemas.microsoft.com/office/powerpoint/2010/main" val="340526544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F4814C8-B47C-4415-B281-52804CB324B0}" type="slidenum">
              <a:rPr lang="en-US" altLang="en-US"/>
              <a:pPr/>
              <a:t>40</a:t>
            </a:fld>
            <a:endParaRPr lang="en-US" altLang="en-U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r>
              <a:rPr lang="en-GB" altLang="en-US" smtClean="0">
                <a:latin typeface="Arial" panose="020B0604020202020204" pitchFamily="34" charset="0"/>
              </a:rPr>
              <a:t>Asthma can be a serious issue and about 1500 people die from Asthma attacks every year, although the majority of these are elderly people</a:t>
            </a:r>
          </a:p>
        </p:txBody>
      </p:sp>
    </p:spTree>
    <p:extLst>
      <p:ext uri="{BB962C8B-B14F-4D97-AF65-F5344CB8AC3E}">
        <p14:creationId xmlns:p14="http://schemas.microsoft.com/office/powerpoint/2010/main" val="41935879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1EEA7E9-3AB1-4268-9F63-D7E8F7D396F9}" type="slidenum">
              <a:rPr lang="en-US" altLang="en-US"/>
              <a:pPr/>
              <a:t>41</a:t>
            </a:fld>
            <a:endParaRPr lang="en-US" alt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r>
              <a:rPr lang="en-GB" altLang="en-US" smtClean="0">
                <a:latin typeface="Arial" panose="020B0604020202020204" pitchFamily="34" charset="0"/>
              </a:rPr>
              <a:t>Remind participants that inhalers should be taken on all activities </a:t>
            </a:r>
          </a:p>
        </p:txBody>
      </p:sp>
    </p:spTree>
    <p:extLst>
      <p:ext uri="{BB962C8B-B14F-4D97-AF65-F5344CB8AC3E}">
        <p14:creationId xmlns:p14="http://schemas.microsoft.com/office/powerpoint/2010/main" val="876997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19F43E0-DD05-4981-8C7F-6D62B722A637}" type="slidenum">
              <a:rPr lang="en-US" altLang="en-US"/>
              <a:pPr/>
              <a:t>5</a:t>
            </a:fld>
            <a:endParaRPr lang="en-US" alt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GB" altLang="en-US" smtClean="0">
              <a:latin typeface="Arial" panose="020B0604020202020204" pitchFamily="34" charset="0"/>
            </a:endParaRPr>
          </a:p>
        </p:txBody>
      </p:sp>
    </p:spTree>
    <p:extLst>
      <p:ext uri="{BB962C8B-B14F-4D97-AF65-F5344CB8AC3E}">
        <p14:creationId xmlns:p14="http://schemas.microsoft.com/office/powerpoint/2010/main" val="1204290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F03C9195-7C4D-44B7-B0D1-E6EB7EB6318F}" type="slidenum">
              <a:rPr lang="en-US" altLang="en-US"/>
              <a:pPr/>
              <a:t>6</a:t>
            </a:fld>
            <a:endParaRPr lang="en-US" alt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r>
              <a:rPr lang="en-GB" altLang="en-US" smtClean="0">
                <a:latin typeface="Arial" panose="020B0604020202020204" pitchFamily="34" charset="0"/>
              </a:rPr>
              <a:t>The Chain of Survival starts with Early access to help, the quicker help is on the way the better</a:t>
            </a:r>
          </a:p>
          <a:p>
            <a:r>
              <a:rPr lang="en-GB" altLang="en-US" smtClean="0">
                <a:latin typeface="Arial" panose="020B0604020202020204" pitchFamily="34" charset="0"/>
              </a:rPr>
              <a:t>Early CPR buys time until the Defibrillator arrives</a:t>
            </a:r>
          </a:p>
          <a:p>
            <a:r>
              <a:rPr lang="en-GB" altLang="en-US" smtClean="0">
                <a:latin typeface="Arial" panose="020B0604020202020204" pitchFamily="34" charset="0"/>
              </a:rPr>
              <a:t>Early Defibrillation is far more likely to be effective</a:t>
            </a:r>
          </a:p>
          <a:p>
            <a:r>
              <a:rPr lang="en-GB" altLang="en-US" smtClean="0">
                <a:latin typeface="Arial" panose="020B0604020202020204" pitchFamily="34" charset="0"/>
              </a:rPr>
              <a:t>Early transport to full medical care is likely to improve the casualty’s outcome.</a:t>
            </a:r>
          </a:p>
        </p:txBody>
      </p:sp>
    </p:spTree>
    <p:extLst>
      <p:ext uri="{BB962C8B-B14F-4D97-AF65-F5344CB8AC3E}">
        <p14:creationId xmlns:p14="http://schemas.microsoft.com/office/powerpoint/2010/main" val="1597618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C652D5C-E44B-459B-92AD-4C29E4F56850}" type="slidenum">
              <a:rPr lang="en-US" altLang="en-US"/>
              <a:pPr/>
              <a:t>7</a:t>
            </a:fld>
            <a:endParaRPr lang="en-US" alt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r>
              <a:rPr lang="en-GB" altLang="en-US" smtClean="0">
                <a:latin typeface="Arial" panose="020B0604020202020204" pitchFamily="34" charset="0"/>
              </a:rPr>
              <a:t>Check for potential danger – First Aiders should not put themselves in danger</a:t>
            </a:r>
          </a:p>
          <a:p>
            <a:r>
              <a:rPr lang="en-GB" altLang="en-US" smtClean="0">
                <a:latin typeface="Arial" panose="020B0604020202020204" pitchFamily="34" charset="0"/>
              </a:rPr>
              <a:t>Check for a response – a spoken command, a light shake of the shoulder</a:t>
            </a:r>
          </a:p>
          <a:p>
            <a:r>
              <a:rPr lang="en-GB" altLang="en-US" smtClean="0">
                <a:latin typeface="Arial" panose="020B0604020202020204" pitchFamily="34" charset="0"/>
              </a:rPr>
              <a:t>Check for airway – tilt head back to establish an open airway</a:t>
            </a:r>
          </a:p>
          <a:p>
            <a:r>
              <a:rPr lang="en-GB" altLang="en-US" smtClean="0">
                <a:latin typeface="Arial" panose="020B0604020202020204" pitchFamily="34" charset="0"/>
              </a:rPr>
              <a:t>Check for Breathing – check for 10 seconds by holding your ear close to their mouth, looking along their chest.</a:t>
            </a:r>
          </a:p>
          <a:p>
            <a:r>
              <a:rPr lang="en-GB" altLang="en-US" smtClean="0">
                <a:latin typeface="Arial" panose="020B0604020202020204" pitchFamily="34" charset="0"/>
              </a:rPr>
              <a:t>	Can you hear breathing</a:t>
            </a:r>
          </a:p>
          <a:p>
            <a:r>
              <a:rPr lang="en-GB" altLang="en-US" smtClean="0">
                <a:latin typeface="Arial" panose="020B0604020202020204" pitchFamily="34" charset="0"/>
              </a:rPr>
              <a:t>	Can you see the chest rising and falling</a:t>
            </a:r>
          </a:p>
          <a:p>
            <a:r>
              <a:rPr lang="en-GB" altLang="en-US" smtClean="0">
                <a:latin typeface="Arial" panose="020B0604020202020204" pitchFamily="34" charset="0"/>
              </a:rPr>
              <a:t>	Can you feel breath on your cheek</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4036296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D06AAD1-8A45-405B-8544-82DC9BC1EC76}" type="slidenum">
              <a:rPr lang="en-US" altLang="en-US"/>
              <a:pPr/>
              <a:t>8</a:t>
            </a:fld>
            <a:endParaRPr lang="en-US" alt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r>
              <a:rPr lang="en-GB" altLang="en-US" smtClean="0">
                <a:latin typeface="Arial" panose="020B0604020202020204" pitchFamily="34" charset="0"/>
              </a:rPr>
              <a:t>Remind participants that if someone else goes for help then they should ask them to come back and tell them that help is on the way and how long it will be.</a:t>
            </a:r>
          </a:p>
          <a:p>
            <a:r>
              <a:rPr lang="en-GB" altLang="en-US" smtClean="0">
                <a:latin typeface="Arial" panose="020B0604020202020204" pitchFamily="34" charset="0"/>
              </a:rPr>
              <a:t>Make sure that you have all of the relevant information before phoning for help</a:t>
            </a:r>
          </a:p>
          <a:p>
            <a:endParaRPr lang="en-GB" altLang="en-US" smtClean="0">
              <a:latin typeface="Arial" panose="020B0604020202020204" pitchFamily="34" charset="0"/>
            </a:endParaRPr>
          </a:p>
        </p:txBody>
      </p:sp>
    </p:spTree>
    <p:extLst>
      <p:ext uri="{BB962C8B-B14F-4D97-AF65-F5344CB8AC3E}">
        <p14:creationId xmlns:p14="http://schemas.microsoft.com/office/powerpoint/2010/main" val="2278970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8226115-9DCD-48EA-89F6-16C2CE9C2ED5}" type="slidenum">
              <a:rPr lang="en-US" altLang="en-US"/>
              <a:pPr/>
              <a:t>9</a:t>
            </a:fld>
            <a:endParaRPr lang="en-US" alt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r>
              <a:rPr lang="en-GB" altLang="en-US" smtClean="0">
                <a:latin typeface="Arial" panose="020B0604020202020204" pitchFamily="34" charset="0"/>
              </a:rPr>
              <a:t>Where is the accident / incident – description or Grid Reference</a:t>
            </a:r>
          </a:p>
          <a:p>
            <a:r>
              <a:rPr lang="en-GB" altLang="en-US" smtClean="0">
                <a:latin typeface="Arial" panose="020B0604020202020204" pitchFamily="34" charset="0"/>
              </a:rPr>
              <a:t>What Happened – A fall, an accident, did they see it or have they been told what happened</a:t>
            </a:r>
          </a:p>
          <a:p>
            <a:r>
              <a:rPr lang="en-GB" altLang="en-US" smtClean="0">
                <a:latin typeface="Arial" panose="020B0604020202020204" pitchFamily="34" charset="0"/>
              </a:rPr>
              <a:t>How many casualties are there</a:t>
            </a:r>
          </a:p>
          <a:p>
            <a:r>
              <a:rPr lang="en-GB" altLang="en-US" smtClean="0">
                <a:latin typeface="Arial" panose="020B0604020202020204" pitchFamily="34" charset="0"/>
              </a:rPr>
              <a:t>What injuries do you suspect</a:t>
            </a:r>
          </a:p>
          <a:p>
            <a:r>
              <a:rPr lang="en-GB" altLang="en-US" smtClean="0">
                <a:latin typeface="Arial" panose="020B0604020202020204" pitchFamily="34" charset="0"/>
              </a:rPr>
              <a:t>How long ago did this happen, immediately, or some time ago</a:t>
            </a:r>
          </a:p>
          <a:p>
            <a:r>
              <a:rPr lang="en-GB" altLang="en-US" smtClean="0">
                <a:latin typeface="Arial" panose="020B0604020202020204" pitchFamily="34" charset="0"/>
              </a:rPr>
              <a:t>Who you are and what your phone number is that you are calling from</a:t>
            </a:r>
          </a:p>
        </p:txBody>
      </p:sp>
    </p:spTree>
    <p:extLst>
      <p:ext uri="{BB962C8B-B14F-4D97-AF65-F5344CB8AC3E}">
        <p14:creationId xmlns:p14="http://schemas.microsoft.com/office/powerpoint/2010/main" val="344686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FA4662E-EDD8-4FA7-A809-3E60B19BE88C}" type="slidenum">
              <a:rPr lang="en-US" altLang="en-US"/>
              <a:pPr/>
              <a:t>10</a:t>
            </a:fld>
            <a:endParaRPr lang="en-US" alt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r>
              <a:rPr lang="en-GB" altLang="en-US" smtClean="0">
                <a:latin typeface="Arial" panose="020B0604020202020204" pitchFamily="34" charset="0"/>
              </a:rPr>
              <a:t>Remember to remind participants to think about spinal injuries and to keep the spine in line</a:t>
            </a:r>
          </a:p>
          <a:p>
            <a:r>
              <a:rPr lang="en-GB" altLang="en-US" smtClean="0">
                <a:latin typeface="Arial" panose="020B0604020202020204" pitchFamily="34" charset="0"/>
              </a:rPr>
              <a:t>If the casualty is to be left in the recovery position for a long period of time then change the position every half hour</a:t>
            </a:r>
          </a:p>
        </p:txBody>
      </p:sp>
    </p:spTree>
    <p:extLst>
      <p:ext uri="{BB962C8B-B14F-4D97-AF65-F5344CB8AC3E}">
        <p14:creationId xmlns:p14="http://schemas.microsoft.com/office/powerpoint/2010/main" val="3243032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24EF60E-F9D1-4CB8-ABDD-95588306917F}"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975260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4EF60E-F9D1-4CB8-ABDD-95588306917F}"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96220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24EF60E-F9D1-4CB8-ABDD-95588306917F}"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49088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324EF60E-F9D1-4CB8-ABDD-95588306917F}"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143645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4EF60E-F9D1-4CB8-ABDD-95588306917F}" type="datetimeFigureOut">
              <a:rPr lang="en-GB" smtClean="0"/>
              <a:t>23/08/2018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117729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24EF60E-F9D1-4CB8-ABDD-95588306917F}"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82064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24EF60E-F9D1-4CB8-ABDD-95588306917F}" type="datetimeFigureOut">
              <a:rPr lang="en-GB" smtClean="0"/>
              <a:t>23/08/2018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716724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24EF60E-F9D1-4CB8-ABDD-95588306917F}" type="datetimeFigureOut">
              <a:rPr lang="en-GB" smtClean="0"/>
              <a:t>23/08/2018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458452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EF60E-F9D1-4CB8-ABDD-95588306917F}" type="datetimeFigureOut">
              <a:rPr lang="en-GB" smtClean="0"/>
              <a:t>23/08/2018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311440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EF60E-F9D1-4CB8-ABDD-95588306917F}"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882040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EF60E-F9D1-4CB8-ABDD-95588306917F}" type="datetimeFigureOut">
              <a:rPr lang="en-GB" smtClean="0"/>
              <a:t>23/08/2018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A76E49-8C86-4054-AE97-3CE80D232410}" type="slidenum">
              <a:rPr lang="en-GB" smtClean="0"/>
              <a:t>‹#›</a:t>
            </a:fld>
            <a:endParaRPr lang="en-GB"/>
          </a:p>
        </p:txBody>
      </p:sp>
    </p:spTree>
    <p:extLst>
      <p:ext uri="{BB962C8B-B14F-4D97-AF65-F5344CB8AC3E}">
        <p14:creationId xmlns:p14="http://schemas.microsoft.com/office/powerpoint/2010/main" val="2039135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EF60E-F9D1-4CB8-ABDD-95588306917F}" type="datetimeFigureOut">
              <a:rPr lang="en-GB" smtClean="0"/>
              <a:t>23/08/2018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76E49-8C86-4054-AE97-3CE80D232410}" type="slidenum">
              <a:rPr lang="en-GB" smtClean="0"/>
              <a:t>‹#›</a:t>
            </a:fld>
            <a:endParaRPr lang="en-GB"/>
          </a:p>
        </p:txBody>
      </p:sp>
    </p:spTree>
    <p:extLst>
      <p:ext uri="{BB962C8B-B14F-4D97-AF65-F5344CB8AC3E}">
        <p14:creationId xmlns:p14="http://schemas.microsoft.com/office/powerpoint/2010/main" val="399239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hs.uk/video/Pages/vinnie-jones-how-to-perform-cpr.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UFyDM_YUl4Y"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p:txBody>
          <a:bodyPr/>
          <a:lstStyle/>
          <a:p>
            <a:pPr eaLnBrk="1" hangingPunct="1"/>
            <a:r>
              <a:rPr lang="en-US" altLang="en-US" dirty="0" smtClean="0">
                <a:latin typeface="Arial" panose="020B0604020202020204" pitchFamily="34" charset="0"/>
                <a:cs typeface="Arial" panose="020B0604020202020204" pitchFamily="34" charset="0"/>
              </a:rPr>
              <a:t>First Aid</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8981" y="351173"/>
            <a:ext cx="4755533" cy="1401592"/>
          </a:xfrm>
          <a:prstGeom prst="rect">
            <a:avLst/>
          </a:prstGeom>
        </p:spPr>
      </p:pic>
    </p:spTree>
    <p:extLst>
      <p:ext uri="{BB962C8B-B14F-4D97-AF65-F5344CB8AC3E}">
        <p14:creationId xmlns:p14="http://schemas.microsoft.com/office/powerpoint/2010/main" val="1203653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GB" altLang="en-US" smtClean="0"/>
              <a:t>Leaving your casualty</a:t>
            </a:r>
          </a:p>
        </p:txBody>
      </p:sp>
      <p:sp>
        <p:nvSpPr>
          <p:cNvPr id="136195" name="Rectangle 3"/>
          <p:cNvSpPr>
            <a:spLocks noGrp="1" noChangeArrowheads="1"/>
          </p:cNvSpPr>
          <p:nvPr>
            <p:ph type="body" idx="1"/>
          </p:nvPr>
        </p:nvSpPr>
        <p:spPr>
          <a:xfrm>
            <a:off x="1774825" y="1923393"/>
            <a:ext cx="8642350" cy="5104470"/>
          </a:xfrm>
          <a:noFill/>
        </p:spPr>
        <p:txBody>
          <a:bodyPr/>
          <a:lstStyle/>
          <a:p>
            <a:pPr>
              <a:buFontTx/>
              <a:buNone/>
            </a:pPr>
            <a:r>
              <a:rPr lang="en-GB" altLang="en-US" sz="4000" dirty="0"/>
              <a:t>	</a:t>
            </a:r>
            <a:r>
              <a:rPr lang="en-GB" altLang="en-US" dirty="0" smtClean="0"/>
              <a:t>If you have to leave your casualty then you need to put them in the </a:t>
            </a:r>
            <a:r>
              <a:rPr lang="en-GB" altLang="en-US" b="1" dirty="0" smtClean="0"/>
              <a:t>Recovery Position.</a:t>
            </a:r>
          </a:p>
          <a:p>
            <a:pPr>
              <a:buFontTx/>
              <a:buNone/>
            </a:pPr>
            <a:endParaRPr lang="en-GB" altLang="en-US" b="1" dirty="0"/>
          </a:p>
          <a:p>
            <a:pPr>
              <a:buFontTx/>
              <a:buNone/>
            </a:pPr>
            <a:r>
              <a:rPr lang="en-GB" altLang="en-US" dirty="0" smtClean="0"/>
              <a:t>		This ensures that they have a:</a:t>
            </a:r>
          </a:p>
          <a:p>
            <a:pPr marL="0" indent="0">
              <a:buNone/>
            </a:pPr>
            <a:r>
              <a:rPr lang="en-GB" altLang="en-US" dirty="0"/>
              <a:t>	</a:t>
            </a:r>
            <a:r>
              <a:rPr lang="en-GB" altLang="en-US" dirty="0" smtClean="0"/>
              <a:t>	Safe</a:t>
            </a:r>
          </a:p>
          <a:p>
            <a:pPr marL="0" indent="0">
              <a:buNone/>
            </a:pPr>
            <a:r>
              <a:rPr lang="en-GB" altLang="en-US" dirty="0"/>
              <a:t>	</a:t>
            </a:r>
            <a:r>
              <a:rPr lang="en-GB" altLang="en-US" dirty="0" smtClean="0"/>
              <a:t>	Open</a:t>
            </a:r>
          </a:p>
          <a:p>
            <a:pPr marL="0" indent="0">
              <a:buNone/>
            </a:pPr>
            <a:r>
              <a:rPr lang="en-GB" altLang="en-US" dirty="0"/>
              <a:t>	</a:t>
            </a:r>
            <a:r>
              <a:rPr lang="en-GB" altLang="en-US" dirty="0" smtClean="0"/>
              <a:t>	Draining</a:t>
            </a:r>
          </a:p>
          <a:p>
            <a:pPr marL="0" indent="0">
              <a:buNone/>
            </a:pPr>
            <a:r>
              <a:rPr lang="en-GB" altLang="en-US" dirty="0"/>
              <a:t>	</a:t>
            </a:r>
            <a:r>
              <a:rPr lang="en-GB" altLang="en-US" dirty="0" smtClean="0"/>
              <a:t>	Airway</a:t>
            </a:r>
          </a:p>
        </p:txBody>
      </p:sp>
    </p:spTree>
    <p:extLst>
      <p:ext uri="{BB962C8B-B14F-4D97-AF65-F5344CB8AC3E}">
        <p14:creationId xmlns:p14="http://schemas.microsoft.com/office/powerpoint/2010/main" val="981040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ltLang="en-US" dirty="0" smtClean="0"/>
              <a:t>Cardio Pulmonary Resuscitation</a:t>
            </a:r>
          </a:p>
        </p:txBody>
      </p:sp>
      <p:sp>
        <p:nvSpPr>
          <p:cNvPr id="148483" name="Rectangle 3"/>
          <p:cNvSpPr>
            <a:spLocks noGrp="1" noChangeArrowheads="1"/>
          </p:cNvSpPr>
          <p:nvPr>
            <p:ph type="body" idx="1"/>
          </p:nvPr>
        </p:nvSpPr>
        <p:spPr>
          <a:xfrm>
            <a:off x="1774825" y="1690687"/>
            <a:ext cx="8642350" cy="4867767"/>
          </a:xfrm>
          <a:noFill/>
        </p:spPr>
        <p:txBody>
          <a:bodyPr>
            <a:normAutofit fontScale="92500" lnSpcReduction="10000"/>
          </a:bodyPr>
          <a:lstStyle/>
          <a:p>
            <a:pPr>
              <a:spcBef>
                <a:spcPct val="60000"/>
              </a:spcBef>
              <a:spcAft>
                <a:spcPct val="60000"/>
              </a:spcAft>
              <a:buFontTx/>
              <a:buNone/>
            </a:pPr>
            <a:r>
              <a:rPr lang="en-GB" altLang="en-US" dirty="0" smtClean="0"/>
              <a:t>	CPR is given if the casualty is not breathing</a:t>
            </a:r>
          </a:p>
          <a:p>
            <a:pPr algn="ctr">
              <a:buFontTx/>
              <a:buNone/>
            </a:pPr>
            <a:r>
              <a:rPr lang="en-GB" altLang="en-US" b="1" dirty="0" smtClean="0"/>
              <a:t>	30 chest compressions</a:t>
            </a:r>
          </a:p>
          <a:p>
            <a:pPr algn="ctr">
              <a:buFontTx/>
              <a:buNone/>
            </a:pPr>
            <a:r>
              <a:rPr lang="en-GB" altLang="en-US" b="1" dirty="0" smtClean="0"/>
              <a:t>	</a:t>
            </a:r>
            <a:r>
              <a:rPr lang="en-GB" altLang="en-US" dirty="0" smtClean="0"/>
              <a:t>then</a:t>
            </a:r>
          </a:p>
          <a:p>
            <a:pPr algn="ctr">
              <a:spcAft>
                <a:spcPct val="60000"/>
              </a:spcAft>
              <a:buFontTx/>
              <a:buNone/>
            </a:pPr>
            <a:r>
              <a:rPr lang="en-GB" altLang="en-US" b="1" dirty="0" smtClean="0"/>
              <a:t>	2 rescue breaths (if you feel able)</a:t>
            </a:r>
          </a:p>
          <a:p>
            <a:pPr algn="ctr">
              <a:spcAft>
                <a:spcPct val="60000"/>
              </a:spcAft>
              <a:buFontTx/>
              <a:buNone/>
            </a:pPr>
            <a:r>
              <a:rPr lang="en-GB" altLang="en-US" dirty="0" smtClean="0">
                <a:hlinkClick r:id="rId3"/>
              </a:rPr>
              <a:t>Hands only CPR</a:t>
            </a:r>
            <a:endParaRPr lang="en-GB" altLang="en-US" dirty="0" smtClean="0"/>
          </a:p>
          <a:p>
            <a:pPr>
              <a:buFontTx/>
              <a:buNone/>
            </a:pPr>
            <a:r>
              <a:rPr lang="en-GB" altLang="en-US" dirty="0" smtClean="0"/>
              <a:t>Repeat until:</a:t>
            </a:r>
          </a:p>
          <a:p>
            <a:r>
              <a:rPr lang="en-GB" altLang="en-US" dirty="0" smtClean="0"/>
              <a:t>The casualty starts breathing for themselves</a:t>
            </a:r>
          </a:p>
          <a:p>
            <a:r>
              <a:rPr lang="en-GB" altLang="en-US" dirty="0" smtClean="0"/>
              <a:t>Help arrives</a:t>
            </a:r>
          </a:p>
          <a:p>
            <a:r>
              <a:rPr lang="en-GB" altLang="en-US" dirty="0" smtClean="0"/>
              <a:t>You are unable to continue</a:t>
            </a:r>
          </a:p>
        </p:txBody>
      </p:sp>
    </p:spTree>
    <p:extLst>
      <p:ext uri="{BB962C8B-B14F-4D97-AF65-F5344CB8AC3E}">
        <p14:creationId xmlns:p14="http://schemas.microsoft.com/office/powerpoint/2010/main" val="2691730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CPR for Children or Drowned Casualties</a:t>
            </a:r>
            <a:endParaRPr lang="en-GB" dirty="0"/>
          </a:p>
        </p:txBody>
      </p:sp>
      <p:sp>
        <p:nvSpPr>
          <p:cNvPr id="3" name="Content Placeholder 2"/>
          <p:cNvSpPr>
            <a:spLocks noGrp="1"/>
          </p:cNvSpPr>
          <p:nvPr>
            <p:ph idx="1"/>
          </p:nvPr>
        </p:nvSpPr>
        <p:spPr/>
        <p:txBody>
          <a:bodyPr/>
          <a:lstStyle/>
          <a:p>
            <a:r>
              <a:rPr lang="en-GB" dirty="0" smtClean="0"/>
              <a:t>If the casualty is a child, or you think they have drowned</a:t>
            </a:r>
          </a:p>
          <a:p>
            <a:endParaRPr lang="en-GB" dirty="0"/>
          </a:p>
          <a:p>
            <a:r>
              <a:rPr lang="en-GB" dirty="0" smtClean="0"/>
              <a:t>Give 5 rescue breaths before you start CPR</a:t>
            </a:r>
          </a:p>
          <a:p>
            <a:endParaRPr lang="en-GB" dirty="0"/>
          </a:p>
          <a:p>
            <a:r>
              <a:rPr lang="en-GB" dirty="0" smtClean="0"/>
              <a:t>Then do 30 compressions and 2 breaths as normal</a:t>
            </a:r>
          </a:p>
          <a:p>
            <a:endParaRPr lang="en-GB" dirty="0"/>
          </a:p>
          <a:p>
            <a:r>
              <a:rPr lang="en-GB" dirty="0" smtClean="0"/>
              <a:t>Repeat the 30:2 until help arrives </a:t>
            </a:r>
            <a:endParaRPr lang="en-GB" dirty="0"/>
          </a:p>
        </p:txBody>
      </p:sp>
    </p:spTree>
    <p:extLst>
      <p:ext uri="{BB962C8B-B14F-4D97-AF65-F5344CB8AC3E}">
        <p14:creationId xmlns:p14="http://schemas.microsoft.com/office/powerpoint/2010/main" val="2185402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GB" altLang="en-US" smtClean="0"/>
              <a:t>Spinal injuries</a:t>
            </a:r>
          </a:p>
        </p:txBody>
      </p:sp>
      <p:sp>
        <p:nvSpPr>
          <p:cNvPr id="150531" name="Rectangle 3"/>
          <p:cNvSpPr>
            <a:spLocks noGrp="1" noChangeArrowheads="1"/>
          </p:cNvSpPr>
          <p:nvPr>
            <p:ph type="body" idx="1"/>
          </p:nvPr>
        </p:nvSpPr>
        <p:spPr>
          <a:xfrm>
            <a:off x="1774825" y="1438275"/>
            <a:ext cx="8642350" cy="5589588"/>
          </a:xfrm>
          <a:noFill/>
        </p:spPr>
        <p:txBody>
          <a:bodyPr/>
          <a:lstStyle/>
          <a:p>
            <a:pPr>
              <a:buFontTx/>
              <a:buNone/>
            </a:pPr>
            <a:r>
              <a:rPr lang="en-GB" altLang="en-US" dirty="0" smtClean="0"/>
              <a:t>There is always the possibility of spinal injuries where the casualty has:</a:t>
            </a:r>
          </a:p>
          <a:p>
            <a:r>
              <a:rPr lang="en-GB" altLang="en-US" dirty="0" smtClean="0"/>
              <a:t>Fallen from a height</a:t>
            </a:r>
          </a:p>
          <a:p>
            <a:r>
              <a:rPr lang="en-GB" altLang="en-US" dirty="0" smtClean="0"/>
              <a:t>Hit something head first</a:t>
            </a:r>
          </a:p>
          <a:p>
            <a:r>
              <a:rPr lang="en-GB" altLang="en-US" dirty="0" smtClean="0"/>
              <a:t>Been in an accident involving speed</a:t>
            </a:r>
          </a:p>
          <a:p>
            <a:r>
              <a:rPr lang="en-GB" altLang="en-US" dirty="0" smtClean="0"/>
              <a:t>Had a blow to the head, neck or back</a:t>
            </a:r>
          </a:p>
          <a:p>
            <a:r>
              <a:rPr lang="en-GB" altLang="en-US" dirty="0" smtClean="0"/>
              <a:t>Been crushed or had something collapse on them</a:t>
            </a:r>
          </a:p>
          <a:p>
            <a:r>
              <a:rPr lang="en-GB" altLang="en-US" dirty="0" smtClean="0"/>
              <a:t>Multiple injuries</a:t>
            </a:r>
          </a:p>
          <a:p>
            <a:endParaRPr lang="en-GB" altLang="en-US" dirty="0"/>
          </a:p>
          <a:p>
            <a:r>
              <a:rPr lang="en-GB" altLang="en-US" dirty="0" smtClean="0"/>
              <a:t>Don’t move the casualty unless you have to</a:t>
            </a:r>
          </a:p>
        </p:txBody>
      </p:sp>
    </p:spTree>
    <p:extLst>
      <p:ext uri="{BB962C8B-B14F-4D97-AF65-F5344CB8AC3E}">
        <p14:creationId xmlns:p14="http://schemas.microsoft.com/office/powerpoint/2010/main" val="1571129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GB" altLang="en-US" smtClean="0"/>
              <a:t>Shock</a:t>
            </a:r>
          </a:p>
        </p:txBody>
      </p:sp>
      <p:sp>
        <p:nvSpPr>
          <p:cNvPr id="152579" name="Rectangle 3"/>
          <p:cNvSpPr>
            <a:spLocks noGrp="1" noChangeArrowheads="1"/>
          </p:cNvSpPr>
          <p:nvPr>
            <p:ph type="body" idx="1"/>
          </p:nvPr>
        </p:nvSpPr>
        <p:spPr>
          <a:xfrm>
            <a:off x="1774825" y="1438275"/>
            <a:ext cx="8642350" cy="5589588"/>
          </a:xfrm>
          <a:noFill/>
        </p:spPr>
        <p:txBody>
          <a:bodyPr/>
          <a:lstStyle/>
          <a:p>
            <a:pPr>
              <a:buFontTx/>
              <a:buNone/>
            </a:pPr>
            <a:r>
              <a:rPr lang="en-GB" altLang="en-US" smtClean="0"/>
              <a:t>We need oxygenated blood to be pumped around our bodies for it to work properly.</a:t>
            </a:r>
          </a:p>
          <a:p>
            <a:pPr>
              <a:buFontTx/>
              <a:buNone/>
            </a:pPr>
            <a:endParaRPr lang="en-GB" altLang="en-US" smtClean="0"/>
          </a:p>
          <a:p>
            <a:pPr>
              <a:buFontTx/>
              <a:buNone/>
            </a:pPr>
            <a:r>
              <a:rPr lang="en-GB" altLang="en-US" smtClean="0"/>
              <a:t>Shock can occur when that flow is interrupted by:</a:t>
            </a:r>
          </a:p>
          <a:p>
            <a:pPr>
              <a:buFontTx/>
              <a:buNone/>
            </a:pPr>
            <a:endParaRPr lang="en-GB" altLang="en-US" smtClean="0"/>
          </a:p>
          <a:p>
            <a:r>
              <a:rPr lang="en-GB" altLang="en-US" smtClean="0"/>
              <a:t>Loss of fluids</a:t>
            </a:r>
          </a:p>
          <a:p>
            <a:r>
              <a:rPr lang="en-GB" altLang="en-US" smtClean="0"/>
              <a:t>Inability of the heart to pump blood efficiently</a:t>
            </a:r>
          </a:p>
          <a:p>
            <a:pPr>
              <a:buFontTx/>
              <a:buNone/>
            </a:pPr>
            <a:endParaRPr lang="en-GB" altLang="en-US" smtClean="0"/>
          </a:p>
          <a:p>
            <a:pPr>
              <a:buFontTx/>
              <a:buNone/>
            </a:pPr>
            <a:r>
              <a:rPr lang="en-GB" altLang="en-US" b="1" smtClean="0"/>
              <a:t>Shock can KILL</a:t>
            </a:r>
          </a:p>
        </p:txBody>
      </p:sp>
    </p:spTree>
    <p:extLst>
      <p:ext uri="{BB962C8B-B14F-4D97-AF65-F5344CB8AC3E}">
        <p14:creationId xmlns:p14="http://schemas.microsoft.com/office/powerpoint/2010/main" val="3906946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GB" altLang="en-US" smtClean="0"/>
              <a:t>Signs and symptoms of shock</a:t>
            </a:r>
          </a:p>
        </p:txBody>
      </p:sp>
      <p:sp>
        <p:nvSpPr>
          <p:cNvPr id="153603" name="Rectangle 3"/>
          <p:cNvSpPr>
            <a:spLocks noGrp="1" noChangeArrowheads="1"/>
          </p:cNvSpPr>
          <p:nvPr>
            <p:ph type="body" idx="1"/>
          </p:nvPr>
        </p:nvSpPr>
        <p:spPr>
          <a:xfrm>
            <a:off x="1774826" y="1438275"/>
            <a:ext cx="8785225" cy="5589588"/>
          </a:xfrm>
          <a:noFill/>
        </p:spPr>
        <p:txBody>
          <a:bodyPr/>
          <a:lstStyle/>
          <a:p>
            <a:pPr>
              <a:buFontTx/>
              <a:buNone/>
            </a:pPr>
            <a:r>
              <a:rPr lang="en-GB" altLang="en-US" smtClean="0"/>
              <a:t>At first some or all of the following:</a:t>
            </a:r>
          </a:p>
          <a:p>
            <a:pPr>
              <a:spcBef>
                <a:spcPct val="60000"/>
              </a:spcBef>
              <a:buFontTx/>
              <a:buNone/>
            </a:pPr>
            <a:r>
              <a:rPr lang="en-GB" altLang="en-US" smtClean="0"/>
              <a:t>	Fast shallow breathing, rapid weak pulse, cyanosis, pale clammy skin, nausea or vomiting, dizziness.</a:t>
            </a:r>
          </a:p>
          <a:p>
            <a:pPr>
              <a:buFontTx/>
              <a:buNone/>
            </a:pPr>
            <a:endParaRPr lang="en-GB" altLang="en-US" smtClean="0"/>
          </a:p>
          <a:p>
            <a:pPr>
              <a:buFontTx/>
              <a:buNone/>
            </a:pPr>
            <a:r>
              <a:rPr lang="en-GB" altLang="en-US" smtClean="0"/>
              <a:t>As the shock gets worse, lack of oxygen to the </a:t>
            </a:r>
          </a:p>
          <a:p>
            <a:pPr>
              <a:buFontTx/>
              <a:buNone/>
            </a:pPr>
            <a:r>
              <a:rPr lang="en-GB" altLang="en-US" smtClean="0"/>
              <a:t>brain causes:</a:t>
            </a:r>
          </a:p>
          <a:p>
            <a:pPr>
              <a:spcBef>
                <a:spcPct val="60000"/>
              </a:spcBef>
              <a:buFontTx/>
              <a:buNone/>
            </a:pPr>
            <a:r>
              <a:rPr lang="en-GB" altLang="en-US" smtClean="0"/>
              <a:t>	Deep sighing breathing, confusion, anxiety or aggression, unconsciousness.</a:t>
            </a:r>
          </a:p>
        </p:txBody>
      </p:sp>
    </p:spTree>
    <p:extLst>
      <p:ext uri="{BB962C8B-B14F-4D97-AF65-F5344CB8AC3E}">
        <p14:creationId xmlns:p14="http://schemas.microsoft.com/office/powerpoint/2010/main" val="25794783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GB" altLang="en-US" smtClean="0"/>
              <a:t>Treatment for shock</a:t>
            </a:r>
          </a:p>
        </p:txBody>
      </p:sp>
      <p:sp>
        <p:nvSpPr>
          <p:cNvPr id="159747" name="Rectangle 3"/>
          <p:cNvSpPr>
            <a:spLocks noGrp="1" noChangeArrowheads="1"/>
          </p:cNvSpPr>
          <p:nvPr>
            <p:ph type="body" idx="1"/>
          </p:nvPr>
        </p:nvSpPr>
        <p:spPr>
          <a:xfrm>
            <a:off x="1774825" y="1438275"/>
            <a:ext cx="8642350" cy="5075238"/>
          </a:xfrm>
          <a:noFill/>
        </p:spPr>
        <p:txBody>
          <a:bodyPr/>
          <a:lstStyle/>
          <a:p>
            <a:pPr>
              <a:lnSpc>
                <a:spcPct val="90000"/>
              </a:lnSpc>
              <a:spcAft>
                <a:spcPct val="20000"/>
              </a:spcAft>
              <a:buFontTx/>
              <a:buNone/>
            </a:pPr>
            <a:r>
              <a:rPr lang="en-GB" altLang="en-US" dirty="0" smtClean="0"/>
              <a:t>Where possible, treat the cause</a:t>
            </a:r>
          </a:p>
          <a:p>
            <a:pPr>
              <a:lnSpc>
                <a:spcPct val="90000"/>
              </a:lnSpc>
              <a:spcAft>
                <a:spcPct val="20000"/>
              </a:spcAft>
              <a:buFontTx/>
              <a:buNone/>
            </a:pPr>
            <a:r>
              <a:rPr lang="en-GB" altLang="en-US" dirty="0" smtClean="0"/>
              <a:t>Call for immediate medical help</a:t>
            </a:r>
          </a:p>
          <a:p>
            <a:pPr>
              <a:lnSpc>
                <a:spcPct val="90000"/>
              </a:lnSpc>
              <a:spcAft>
                <a:spcPct val="20000"/>
              </a:spcAft>
              <a:buFontTx/>
              <a:buNone/>
            </a:pPr>
            <a:r>
              <a:rPr lang="en-GB" altLang="en-US" dirty="0" smtClean="0"/>
              <a:t>Lie the casualty down</a:t>
            </a:r>
          </a:p>
          <a:p>
            <a:pPr>
              <a:lnSpc>
                <a:spcPct val="90000"/>
              </a:lnSpc>
              <a:spcAft>
                <a:spcPct val="20000"/>
              </a:spcAft>
              <a:buFontTx/>
              <a:buNone/>
            </a:pPr>
            <a:r>
              <a:rPr lang="en-GB" altLang="en-US" dirty="0" smtClean="0"/>
              <a:t>Keep their body temperature normal</a:t>
            </a:r>
          </a:p>
          <a:p>
            <a:pPr>
              <a:lnSpc>
                <a:spcPct val="90000"/>
              </a:lnSpc>
              <a:spcAft>
                <a:spcPct val="20000"/>
              </a:spcAft>
              <a:buFontTx/>
              <a:buNone/>
            </a:pPr>
            <a:r>
              <a:rPr lang="en-GB" altLang="en-US" dirty="0" smtClean="0"/>
              <a:t>Elevate legs 15-30cm where possible</a:t>
            </a:r>
          </a:p>
          <a:p>
            <a:pPr>
              <a:lnSpc>
                <a:spcPct val="90000"/>
              </a:lnSpc>
              <a:spcAft>
                <a:spcPct val="20000"/>
              </a:spcAft>
              <a:buFontTx/>
              <a:buNone/>
            </a:pPr>
            <a:r>
              <a:rPr lang="en-GB" altLang="en-US" dirty="0" smtClean="0"/>
              <a:t>Loosen any tight clothing</a:t>
            </a:r>
          </a:p>
          <a:p>
            <a:pPr>
              <a:lnSpc>
                <a:spcPct val="90000"/>
              </a:lnSpc>
              <a:buFontTx/>
              <a:buNone/>
            </a:pPr>
            <a:endParaRPr lang="en-GB" altLang="en-US" dirty="0" smtClean="0"/>
          </a:p>
        </p:txBody>
      </p:sp>
    </p:spTree>
    <p:extLst>
      <p:ext uri="{BB962C8B-B14F-4D97-AF65-F5344CB8AC3E}">
        <p14:creationId xmlns:p14="http://schemas.microsoft.com/office/powerpoint/2010/main" val="2019606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GB" altLang="en-US" smtClean="0"/>
              <a:t>Bleeding</a:t>
            </a:r>
          </a:p>
        </p:txBody>
      </p:sp>
      <p:sp>
        <p:nvSpPr>
          <p:cNvPr id="155651" name="Rectangle 3"/>
          <p:cNvSpPr>
            <a:spLocks noGrp="1" noChangeArrowheads="1"/>
          </p:cNvSpPr>
          <p:nvPr>
            <p:ph type="body" idx="1"/>
          </p:nvPr>
        </p:nvSpPr>
        <p:spPr>
          <a:xfrm>
            <a:off x="1774825" y="1438276"/>
            <a:ext cx="8642350" cy="5364163"/>
          </a:xfrm>
          <a:noFill/>
        </p:spPr>
        <p:txBody>
          <a:bodyPr/>
          <a:lstStyle/>
          <a:p>
            <a:pPr>
              <a:buFontTx/>
              <a:buNone/>
            </a:pPr>
            <a:r>
              <a:rPr lang="en-GB" altLang="en-US" smtClean="0"/>
              <a:t>Three types of bleeding:</a:t>
            </a:r>
          </a:p>
          <a:p>
            <a:pPr>
              <a:buFontTx/>
              <a:buNone/>
            </a:pPr>
            <a:endParaRPr lang="en-GB" altLang="en-US" smtClean="0"/>
          </a:p>
          <a:p>
            <a:pPr>
              <a:buFontTx/>
              <a:buNone/>
            </a:pPr>
            <a:r>
              <a:rPr lang="en-GB" altLang="en-US" b="1" smtClean="0"/>
              <a:t>Arterial</a:t>
            </a:r>
            <a:r>
              <a:rPr lang="en-GB" altLang="en-US" smtClean="0"/>
              <a:t>		Bright red and spurting</a:t>
            </a:r>
          </a:p>
          <a:p>
            <a:pPr>
              <a:buFontTx/>
              <a:buNone/>
            </a:pPr>
            <a:endParaRPr lang="en-GB" altLang="en-US" smtClean="0"/>
          </a:p>
          <a:p>
            <a:pPr>
              <a:buFontTx/>
              <a:buNone/>
            </a:pPr>
            <a:r>
              <a:rPr lang="en-GB" altLang="en-US" b="1" smtClean="0"/>
              <a:t>Venous</a:t>
            </a:r>
            <a:r>
              <a:rPr lang="en-GB" altLang="en-US" smtClean="0"/>
              <a:t>		Dark red and flowing</a:t>
            </a:r>
          </a:p>
          <a:p>
            <a:pPr>
              <a:buFontTx/>
              <a:buNone/>
            </a:pPr>
            <a:r>
              <a:rPr lang="en-GB" altLang="en-US" smtClean="0"/>
              <a:t>	</a:t>
            </a:r>
          </a:p>
          <a:p>
            <a:pPr>
              <a:buFontTx/>
              <a:buNone/>
            </a:pPr>
            <a:r>
              <a:rPr lang="en-GB" altLang="en-US" b="1" smtClean="0"/>
              <a:t>Capillary</a:t>
            </a:r>
            <a:r>
              <a:rPr lang="en-GB" altLang="en-US" smtClean="0"/>
              <a:t>		Oozing from the wound</a:t>
            </a:r>
          </a:p>
          <a:p>
            <a:pPr>
              <a:buFontTx/>
              <a:buNone/>
            </a:pPr>
            <a:endParaRPr lang="en-GB" altLang="en-US" smtClean="0"/>
          </a:p>
        </p:txBody>
      </p:sp>
    </p:spTree>
    <p:extLst>
      <p:ext uri="{BB962C8B-B14F-4D97-AF65-F5344CB8AC3E}">
        <p14:creationId xmlns:p14="http://schemas.microsoft.com/office/powerpoint/2010/main" val="1075788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GB" altLang="en-US" smtClean="0"/>
              <a:t>Treatment for bleeding</a:t>
            </a:r>
          </a:p>
        </p:txBody>
      </p:sp>
      <p:sp>
        <p:nvSpPr>
          <p:cNvPr id="158723" name="Rectangle 3"/>
          <p:cNvSpPr>
            <a:spLocks noGrp="1" noChangeArrowheads="1"/>
          </p:cNvSpPr>
          <p:nvPr>
            <p:ph type="body" idx="1"/>
          </p:nvPr>
        </p:nvSpPr>
        <p:spPr>
          <a:xfrm>
            <a:off x="1774825" y="1438275"/>
            <a:ext cx="8642350" cy="5589588"/>
          </a:xfrm>
          <a:noFill/>
        </p:spPr>
        <p:txBody>
          <a:bodyPr/>
          <a:lstStyle/>
          <a:p>
            <a:pPr>
              <a:buFontTx/>
              <a:buNone/>
            </a:pPr>
            <a:r>
              <a:rPr lang="en-GB" altLang="en-US" dirty="0" smtClean="0"/>
              <a:t>For bleeding:</a:t>
            </a:r>
          </a:p>
          <a:p>
            <a:r>
              <a:rPr lang="en-GB" altLang="en-US" dirty="0" smtClean="0"/>
              <a:t>Apply direct pressure to the wound</a:t>
            </a:r>
          </a:p>
          <a:p>
            <a:r>
              <a:rPr lang="en-GB" altLang="en-US" dirty="0" smtClean="0"/>
              <a:t>Dress the wound after pressure</a:t>
            </a:r>
          </a:p>
          <a:p>
            <a:r>
              <a:rPr lang="en-GB" altLang="en-US" dirty="0" smtClean="0"/>
              <a:t>Treat for shock</a:t>
            </a:r>
          </a:p>
          <a:p>
            <a:pPr>
              <a:buFontTx/>
              <a:buNone/>
            </a:pPr>
            <a:endParaRPr lang="en-GB" altLang="en-US" dirty="0" smtClean="0"/>
          </a:p>
          <a:p>
            <a:pPr>
              <a:buFontTx/>
              <a:buNone/>
            </a:pPr>
            <a:r>
              <a:rPr lang="en-GB" altLang="en-US" dirty="0" smtClean="0"/>
              <a:t>For serious bleeding get medical help as soon as possible</a:t>
            </a:r>
          </a:p>
          <a:p>
            <a:pPr>
              <a:buFontTx/>
              <a:buNone/>
            </a:pPr>
            <a:endParaRPr lang="en-GB" altLang="en-US" dirty="0" smtClean="0"/>
          </a:p>
          <a:p>
            <a:pPr>
              <a:buFontTx/>
              <a:buNone/>
            </a:pPr>
            <a:r>
              <a:rPr lang="en-GB" altLang="en-US" dirty="0" smtClean="0"/>
              <a:t>If something is sticking in the wound, place pressure either side but don’t remove the object as it is forming a plug</a:t>
            </a:r>
          </a:p>
        </p:txBody>
      </p:sp>
    </p:spTree>
    <p:extLst>
      <p:ext uri="{BB962C8B-B14F-4D97-AF65-F5344CB8AC3E}">
        <p14:creationId xmlns:p14="http://schemas.microsoft.com/office/powerpoint/2010/main" val="37216035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GB" altLang="en-US" smtClean="0"/>
              <a:t>Broken bones</a:t>
            </a:r>
          </a:p>
        </p:txBody>
      </p:sp>
      <p:sp>
        <p:nvSpPr>
          <p:cNvPr id="157699" name="Rectangle 3"/>
          <p:cNvSpPr>
            <a:spLocks noGrp="1" noChangeArrowheads="1"/>
          </p:cNvSpPr>
          <p:nvPr>
            <p:ph type="body" idx="1"/>
          </p:nvPr>
        </p:nvSpPr>
        <p:spPr>
          <a:xfrm>
            <a:off x="1774825" y="1859280"/>
            <a:ext cx="8642350" cy="4480560"/>
          </a:xfrm>
          <a:noFill/>
        </p:spPr>
        <p:txBody>
          <a:bodyPr/>
          <a:lstStyle/>
          <a:p>
            <a:pPr>
              <a:buFontTx/>
              <a:buNone/>
            </a:pPr>
            <a:r>
              <a:rPr lang="en-GB" altLang="en-US" dirty="0" smtClean="0"/>
              <a:t>Broken bones can be open or closed breaks</a:t>
            </a:r>
          </a:p>
          <a:p>
            <a:pPr>
              <a:buFontTx/>
              <a:buNone/>
            </a:pPr>
            <a:endParaRPr lang="en-GB" altLang="en-US" dirty="0" smtClean="0"/>
          </a:p>
          <a:p>
            <a:pPr>
              <a:buFontTx/>
              <a:buNone/>
            </a:pPr>
            <a:r>
              <a:rPr lang="en-GB" altLang="en-US" b="1" dirty="0" smtClean="0"/>
              <a:t>Open</a:t>
            </a:r>
            <a:r>
              <a:rPr lang="en-GB" altLang="en-US" dirty="0" smtClean="0"/>
              <a:t> 	Bone comes through the skin</a:t>
            </a:r>
          </a:p>
          <a:p>
            <a:pPr>
              <a:buFontTx/>
              <a:buNone/>
            </a:pPr>
            <a:r>
              <a:rPr lang="en-GB" altLang="en-US" b="1" dirty="0" smtClean="0"/>
              <a:t>Closed</a:t>
            </a:r>
            <a:r>
              <a:rPr lang="en-GB" altLang="en-US" dirty="0" smtClean="0"/>
              <a:t> 	Bone is broken but not breaking the skin</a:t>
            </a:r>
          </a:p>
          <a:p>
            <a:pPr>
              <a:buFontTx/>
              <a:buNone/>
            </a:pPr>
            <a:endParaRPr lang="en-GB" altLang="en-US" dirty="0" smtClean="0"/>
          </a:p>
          <a:p>
            <a:pPr>
              <a:buFontTx/>
              <a:buNone/>
            </a:pPr>
            <a:r>
              <a:rPr lang="en-GB" altLang="en-US" dirty="0" smtClean="0"/>
              <a:t>Open breaks will need treating for bleeding as well</a:t>
            </a:r>
          </a:p>
          <a:p>
            <a:pPr>
              <a:buFontTx/>
              <a:buNone/>
            </a:pPr>
            <a:endParaRPr lang="en-GB" altLang="en-US" dirty="0"/>
          </a:p>
        </p:txBody>
      </p:sp>
    </p:spTree>
    <p:extLst>
      <p:ext uri="{BB962C8B-B14F-4D97-AF65-F5344CB8AC3E}">
        <p14:creationId xmlns:p14="http://schemas.microsoft.com/office/powerpoint/2010/main" val="4181500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UFyDM_YUl4Y"/>
          <p:cNvPicPr>
            <a:picLocks noRot="1" noChangeAspect="1"/>
          </p:cNvPicPr>
          <p:nvPr>
            <a:videoFile r:link="rId1"/>
          </p:nvPr>
        </p:nvPicPr>
        <p:blipFill>
          <a:blip r:embed="rId3"/>
          <a:stretch>
            <a:fillRect/>
          </a:stretch>
        </p:blipFill>
        <p:spPr>
          <a:xfrm>
            <a:off x="756745" y="588579"/>
            <a:ext cx="10388892" cy="5843752"/>
          </a:xfrm>
          <a:prstGeom prst="rect">
            <a:avLst/>
          </a:prstGeom>
        </p:spPr>
      </p:pic>
    </p:spTree>
    <p:extLst>
      <p:ext uri="{BB962C8B-B14F-4D97-AF65-F5344CB8AC3E}">
        <p14:creationId xmlns:p14="http://schemas.microsoft.com/office/powerpoint/2010/main" val="3503734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GB" altLang="en-US" smtClean="0"/>
              <a:t>Signs and symptoms of broken bones</a:t>
            </a:r>
          </a:p>
        </p:txBody>
      </p:sp>
      <p:sp>
        <p:nvSpPr>
          <p:cNvPr id="160771" name="Rectangle 3"/>
          <p:cNvSpPr>
            <a:spLocks noGrp="1" noChangeArrowheads="1"/>
          </p:cNvSpPr>
          <p:nvPr>
            <p:ph type="body" idx="1"/>
          </p:nvPr>
        </p:nvSpPr>
        <p:spPr>
          <a:xfrm>
            <a:off x="1774825" y="2133599"/>
            <a:ext cx="8642350" cy="4595813"/>
          </a:xfrm>
          <a:noFill/>
        </p:spPr>
        <p:txBody>
          <a:bodyPr/>
          <a:lstStyle/>
          <a:p>
            <a:pPr algn="ctr">
              <a:spcAft>
                <a:spcPct val="20000"/>
              </a:spcAft>
              <a:buFontTx/>
              <a:buNone/>
            </a:pPr>
            <a:r>
              <a:rPr lang="en-GB" altLang="en-US" dirty="0" smtClean="0"/>
              <a:t>Pain</a:t>
            </a:r>
          </a:p>
          <a:p>
            <a:pPr algn="ctr">
              <a:spcAft>
                <a:spcPct val="20000"/>
              </a:spcAft>
              <a:buFontTx/>
              <a:buNone/>
            </a:pPr>
            <a:r>
              <a:rPr lang="en-GB" altLang="en-US" dirty="0" smtClean="0"/>
              <a:t>Swelling</a:t>
            </a:r>
          </a:p>
          <a:p>
            <a:pPr algn="ctr">
              <a:spcAft>
                <a:spcPct val="20000"/>
              </a:spcAft>
              <a:buFontTx/>
              <a:buNone/>
            </a:pPr>
            <a:r>
              <a:rPr lang="en-GB" altLang="en-US" dirty="0" smtClean="0"/>
              <a:t>Bruising</a:t>
            </a:r>
          </a:p>
          <a:p>
            <a:pPr algn="ctr">
              <a:spcAft>
                <a:spcPct val="20000"/>
              </a:spcAft>
              <a:buFontTx/>
              <a:buNone/>
            </a:pPr>
            <a:r>
              <a:rPr lang="en-GB" altLang="en-US" dirty="0" smtClean="0"/>
              <a:t>Deformity</a:t>
            </a:r>
          </a:p>
          <a:p>
            <a:pPr algn="ctr">
              <a:spcAft>
                <a:spcPct val="20000"/>
              </a:spcAft>
              <a:buFontTx/>
              <a:buNone/>
            </a:pPr>
            <a:r>
              <a:rPr lang="en-GB" altLang="en-US" dirty="0" smtClean="0"/>
              <a:t>Lack of movement</a:t>
            </a:r>
          </a:p>
          <a:p>
            <a:pPr algn="ctr">
              <a:spcAft>
                <a:spcPct val="20000"/>
              </a:spcAft>
              <a:buFontTx/>
              <a:buNone/>
            </a:pPr>
            <a:r>
              <a:rPr lang="en-GB" altLang="en-US" dirty="0" smtClean="0"/>
              <a:t>May have heard a cracking noise</a:t>
            </a:r>
          </a:p>
          <a:p>
            <a:pPr>
              <a:spcAft>
                <a:spcPct val="20000"/>
              </a:spcAft>
              <a:buFontTx/>
              <a:buNone/>
            </a:pPr>
            <a:endParaRPr lang="en-GB" altLang="en-US" dirty="0" smtClean="0"/>
          </a:p>
        </p:txBody>
      </p:sp>
    </p:spTree>
    <p:extLst>
      <p:ext uri="{BB962C8B-B14F-4D97-AF65-F5344CB8AC3E}">
        <p14:creationId xmlns:p14="http://schemas.microsoft.com/office/powerpoint/2010/main" val="2948794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GB" altLang="en-US" smtClean="0"/>
              <a:t>Treatment for broken bones</a:t>
            </a:r>
          </a:p>
        </p:txBody>
      </p:sp>
      <p:sp>
        <p:nvSpPr>
          <p:cNvPr id="161795" name="Rectangle 3"/>
          <p:cNvSpPr>
            <a:spLocks noGrp="1" noChangeArrowheads="1"/>
          </p:cNvSpPr>
          <p:nvPr>
            <p:ph type="body" idx="1"/>
          </p:nvPr>
        </p:nvSpPr>
        <p:spPr>
          <a:xfrm>
            <a:off x="1774825" y="2346960"/>
            <a:ext cx="8642350" cy="4455479"/>
          </a:xfrm>
          <a:noFill/>
        </p:spPr>
        <p:txBody>
          <a:bodyPr/>
          <a:lstStyle/>
          <a:p>
            <a:pPr algn="ctr">
              <a:spcAft>
                <a:spcPct val="20000"/>
              </a:spcAft>
              <a:buFontTx/>
              <a:buNone/>
            </a:pPr>
            <a:r>
              <a:rPr lang="en-GB" altLang="en-US" dirty="0" smtClean="0"/>
              <a:t>Immobilise limb</a:t>
            </a:r>
          </a:p>
          <a:p>
            <a:pPr algn="ctr">
              <a:spcAft>
                <a:spcPct val="20000"/>
              </a:spcAft>
              <a:buFontTx/>
              <a:buNone/>
            </a:pPr>
            <a:r>
              <a:rPr lang="en-GB" altLang="en-US" dirty="0" smtClean="0"/>
              <a:t>Make Casualty comfortable</a:t>
            </a:r>
          </a:p>
          <a:p>
            <a:pPr algn="ctr">
              <a:spcAft>
                <a:spcPct val="20000"/>
              </a:spcAft>
              <a:buFontTx/>
              <a:buNone/>
            </a:pPr>
            <a:r>
              <a:rPr lang="en-GB" altLang="en-US" dirty="0" smtClean="0"/>
              <a:t>Treat for Shock</a:t>
            </a:r>
          </a:p>
          <a:p>
            <a:pPr>
              <a:buFontTx/>
              <a:buNone/>
            </a:pPr>
            <a:endParaRPr lang="en-GB" altLang="en-US" dirty="0" smtClean="0"/>
          </a:p>
          <a:p>
            <a:pPr>
              <a:buFontTx/>
              <a:buNone/>
            </a:pPr>
            <a:endParaRPr lang="en-GB" altLang="en-US" dirty="0" smtClean="0"/>
          </a:p>
        </p:txBody>
      </p:sp>
    </p:spTree>
    <p:extLst>
      <p:ext uri="{BB962C8B-B14F-4D97-AF65-F5344CB8AC3E}">
        <p14:creationId xmlns:p14="http://schemas.microsoft.com/office/powerpoint/2010/main" val="2104108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GB" altLang="en-US" smtClean="0"/>
              <a:t>Strains, sprains and dislocations</a:t>
            </a:r>
          </a:p>
        </p:txBody>
      </p:sp>
      <p:sp>
        <p:nvSpPr>
          <p:cNvPr id="176131" name="Rectangle 3"/>
          <p:cNvSpPr>
            <a:spLocks noGrp="1" noChangeArrowheads="1"/>
          </p:cNvSpPr>
          <p:nvPr>
            <p:ph type="body" idx="1"/>
          </p:nvPr>
        </p:nvSpPr>
        <p:spPr>
          <a:xfrm>
            <a:off x="1774825" y="2179319"/>
            <a:ext cx="8642350" cy="4848543"/>
          </a:xfrm>
          <a:noFill/>
        </p:spPr>
        <p:txBody>
          <a:bodyPr/>
          <a:lstStyle/>
          <a:p>
            <a:pPr>
              <a:buFontTx/>
              <a:buNone/>
            </a:pPr>
            <a:r>
              <a:rPr lang="en-GB" altLang="en-US" dirty="0" smtClean="0"/>
              <a:t>Usually caused when the body is stretched or twisted unnaturally</a:t>
            </a:r>
          </a:p>
          <a:p>
            <a:pPr>
              <a:buFontTx/>
              <a:buNone/>
            </a:pPr>
            <a:endParaRPr lang="en-GB" altLang="en-US" dirty="0" smtClean="0"/>
          </a:p>
          <a:p>
            <a:pPr>
              <a:buFontTx/>
              <a:buNone/>
            </a:pPr>
            <a:r>
              <a:rPr lang="en-GB" altLang="en-US" dirty="0" smtClean="0"/>
              <a:t>Dislocations occur when part of the bone joint jumps out of place</a:t>
            </a:r>
          </a:p>
        </p:txBody>
      </p:sp>
    </p:spTree>
    <p:extLst>
      <p:ext uri="{BB962C8B-B14F-4D97-AF65-F5344CB8AC3E}">
        <p14:creationId xmlns:p14="http://schemas.microsoft.com/office/powerpoint/2010/main" val="610135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GB" altLang="en-US" smtClean="0"/>
              <a:t>Signs and symptoms</a:t>
            </a:r>
          </a:p>
        </p:txBody>
      </p:sp>
      <p:sp>
        <p:nvSpPr>
          <p:cNvPr id="177155" name="Rectangle 3"/>
          <p:cNvSpPr>
            <a:spLocks noGrp="1" noChangeArrowheads="1"/>
          </p:cNvSpPr>
          <p:nvPr>
            <p:ph type="body" idx="1"/>
          </p:nvPr>
        </p:nvSpPr>
        <p:spPr>
          <a:xfrm>
            <a:off x="1774825" y="1690688"/>
            <a:ext cx="8642350" cy="5111751"/>
          </a:xfrm>
          <a:noFill/>
        </p:spPr>
        <p:txBody>
          <a:bodyPr/>
          <a:lstStyle/>
          <a:p>
            <a:pPr algn="ctr">
              <a:spcAft>
                <a:spcPct val="20000"/>
              </a:spcAft>
              <a:buFontTx/>
              <a:buNone/>
            </a:pPr>
            <a:r>
              <a:rPr lang="en-GB" altLang="en-US" dirty="0" smtClean="0"/>
              <a:t>Pain</a:t>
            </a:r>
          </a:p>
          <a:p>
            <a:pPr algn="ctr">
              <a:spcAft>
                <a:spcPct val="20000"/>
              </a:spcAft>
              <a:buFontTx/>
              <a:buNone/>
            </a:pPr>
            <a:r>
              <a:rPr lang="en-GB" altLang="en-US" dirty="0" smtClean="0"/>
              <a:t>Swelling</a:t>
            </a:r>
          </a:p>
          <a:p>
            <a:pPr algn="ctr">
              <a:spcAft>
                <a:spcPct val="20000"/>
              </a:spcAft>
              <a:buFontTx/>
              <a:buNone/>
            </a:pPr>
            <a:r>
              <a:rPr lang="en-GB" altLang="en-US" dirty="0" smtClean="0"/>
              <a:t>Bruising</a:t>
            </a:r>
          </a:p>
          <a:p>
            <a:pPr algn="ctr">
              <a:spcAft>
                <a:spcPct val="20000"/>
              </a:spcAft>
              <a:buFontTx/>
              <a:buNone/>
            </a:pPr>
            <a:r>
              <a:rPr lang="en-GB" altLang="en-US" dirty="0" smtClean="0"/>
              <a:t>Lack of movement</a:t>
            </a:r>
          </a:p>
          <a:p>
            <a:pPr algn="ctr">
              <a:spcAft>
                <a:spcPct val="20000"/>
              </a:spcAft>
              <a:buFontTx/>
              <a:buNone/>
            </a:pPr>
            <a:endParaRPr lang="en-GB" altLang="en-US" dirty="0" smtClean="0"/>
          </a:p>
          <a:p>
            <a:pPr algn="ctr">
              <a:spcAft>
                <a:spcPct val="20000"/>
              </a:spcAft>
              <a:buFontTx/>
              <a:buNone/>
            </a:pPr>
            <a:r>
              <a:rPr lang="en-GB" altLang="en-US" dirty="0" smtClean="0"/>
              <a:t>For a dislocation there may be deformity of the joint</a:t>
            </a:r>
          </a:p>
          <a:p>
            <a:pPr algn="ctr">
              <a:buFontTx/>
              <a:buNone/>
            </a:pPr>
            <a:r>
              <a:rPr lang="en-GB" altLang="en-US" dirty="0" smtClean="0"/>
              <a:t>The only way to distinguish between a strain / sprain or fracture may be with an X-Ray</a:t>
            </a:r>
          </a:p>
        </p:txBody>
      </p:sp>
    </p:spTree>
    <p:extLst>
      <p:ext uri="{BB962C8B-B14F-4D97-AF65-F5344CB8AC3E}">
        <p14:creationId xmlns:p14="http://schemas.microsoft.com/office/powerpoint/2010/main" val="2701078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GB" altLang="en-US" smtClean="0"/>
              <a:t>Treatment for strains and sprains</a:t>
            </a:r>
          </a:p>
        </p:txBody>
      </p:sp>
      <p:sp>
        <p:nvSpPr>
          <p:cNvPr id="178179" name="Rectangle 3"/>
          <p:cNvSpPr>
            <a:spLocks noGrp="1" noChangeArrowheads="1"/>
          </p:cNvSpPr>
          <p:nvPr>
            <p:ph type="body" idx="1"/>
          </p:nvPr>
        </p:nvSpPr>
        <p:spPr>
          <a:xfrm>
            <a:off x="1774825" y="1438275"/>
            <a:ext cx="8642350" cy="5589588"/>
          </a:xfrm>
          <a:noFill/>
        </p:spPr>
        <p:txBody>
          <a:bodyPr/>
          <a:lstStyle/>
          <a:p>
            <a:pPr>
              <a:buFontTx/>
              <a:buNone/>
            </a:pPr>
            <a:r>
              <a:rPr lang="en-GB" altLang="en-US" sz="5400">
                <a:solidFill>
                  <a:srgbClr val="E80649"/>
                </a:solidFill>
              </a:rPr>
              <a:t>R</a:t>
            </a:r>
            <a:r>
              <a:rPr lang="en-GB" altLang="en-US" sz="5400"/>
              <a:t> – Rest</a:t>
            </a:r>
          </a:p>
          <a:p>
            <a:pPr>
              <a:buFontTx/>
              <a:buNone/>
            </a:pPr>
            <a:r>
              <a:rPr lang="en-GB" altLang="en-US" sz="5400">
                <a:solidFill>
                  <a:srgbClr val="E80649"/>
                </a:solidFill>
              </a:rPr>
              <a:t>I</a:t>
            </a:r>
            <a:r>
              <a:rPr lang="en-GB" altLang="en-US" sz="5400"/>
              <a:t>   – Ice</a:t>
            </a:r>
          </a:p>
          <a:p>
            <a:pPr>
              <a:buFontTx/>
              <a:buNone/>
            </a:pPr>
            <a:r>
              <a:rPr lang="en-GB" altLang="en-US" sz="5400">
                <a:solidFill>
                  <a:srgbClr val="E80649"/>
                </a:solidFill>
              </a:rPr>
              <a:t>C</a:t>
            </a:r>
            <a:r>
              <a:rPr lang="en-GB" altLang="en-US" sz="5400"/>
              <a:t> – Compression</a:t>
            </a:r>
          </a:p>
          <a:p>
            <a:pPr>
              <a:buFontTx/>
              <a:buNone/>
            </a:pPr>
            <a:r>
              <a:rPr lang="en-GB" altLang="en-US" sz="5400">
                <a:solidFill>
                  <a:srgbClr val="E80649"/>
                </a:solidFill>
              </a:rPr>
              <a:t>E</a:t>
            </a:r>
            <a:r>
              <a:rPr lang="en-GB" altLang="en-US" sz="5400"/>
              <a:t> – Elevation</a:t>
            </a:r>
          </a:p>
          <a:p>
            <a:pPr>
              <a:buFontTx/>
              <a:buNone/>
            </a:pPr>
            <a:endParaRPr lang="en-GB" altLang="en-US" sz="5400"/>
          </a:p>
        </p:txBody>
      </p:sp>
    </p:spTree>
    <p:extLst>
      <p:ext uri="{BB962C8B-B14F-4D97-AF65-F5344CB8AC3E}">
        <p14:creationId xmlns:p14="http://schemas.microsoft.com/office/powerpoint/2010/main" val="1244469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GB" altLang="en-US" smtClean="0"/>
              <a:t>Burns and scalds</a:t>
            </a:r>
          </a:p>
        </p:txBody>
      </p:sp>
      <p:sp>
        <p:nvSpPr>
          <p:cNvPr id="162819" name="Rectangle 3"/>
          <p:cNvSpPr>
            <a:spLocks noGrp="1" noChangeArrowheads="1"/>
          </p:cNvSpPr>
          <p:nvPr>
            <p:ph type="body" idx="1"/>
          </p:nvPr>
        </p:nvSpPr>
        <p:spPr>
          <a:xfrm>
            <a:off x="1774825" y="1463040"/>
            <a:ext cx="8642350" cy="5394961"/>
          </a:xfrm>
        </p:spPr>
        <p:txBody>
          <a:bodyPr/>
          <a:lstStyle/>
          <a:p>
            <a:pPr algn="ctr">
              <a:spcAft>
                <a:spcPct val="20000"/>
              </a:spcAft>
              <a:buFontTx/>
              <a:buNone/>
            </a:pPr>
            <a:r>
              <a:rPr lang="en-GB" altLang="en-US" b="1" dirty="0" smtClean="0"/>
              <a:t>Burns</a:t>
            </a:r>
            <a:r>
              <a:rPr lang="en-GB" altLang="en-US" dirty="0" smtClean="0"/>
              <a:t> – dry heat</a:t>
            </a:r>
          </a:p>
          <a:p>
            <a:pPr algn="ctr">
              <a:buFontTx/>
              <a:buNone/>
            </a:pPr>
            <a:r>
              <a:rPr lang="en-GB" altLang="en-US" dirty="0" smtClean="0"/>
              <a:t>	Friction</a:t>
            </a:r>
          </a:p>
          <a:p>
            <a:pPr algn="ctr">
              <a:buFontTx/>
              <a:buNone/>
            </a:pPr>
            <a:r>
              <a:rPr lang="en-GB" altLang="en-US" dirty="0" smtClean="0"/>
              <a:t>	Fire</a:t>
            </a:r>
          </a:p>
          <a:p>
            <a:pPr algn="ctr">
              <a:buFontTx/>
              <a:buNone/>
            </a:pPr>
            <a:r>
              <a:rPr lang="en-GB" altLang="en-US" dirty="0" smtClean="0"/>
              <a:t>	Hot metal</a:t>
            </a:r>
          </a:p>
          <a:p>
            <a:pPr algn="ctr">
              <a:buFontTx/>
              <a:buNone/>
            </a:pPr>
            <a:r>
              <a:rPr lang="en-GB" altLang="en-US" dirty="0" smtClean="0"/>
              <a:t>	Sun</a:t>
            </a:r>
          </a:p>
          <a:p>
            <a:pPr algn="ctr">
              <a:spcAft>
                <a:spcPct val="20000"/>
              </a:spcAft>
              <a:buFontTx/>
              <a:buNone/>
            </a:pPr>
            <a:endParaRPr lang="en-GB" altLang="en-US" dirty="0" smtClean="0"/>
          </a:p>
          <a:p>
            <a:pPr algn="ctr">
              <a:spcAft>
                <a:spcPct val="20000"/>
              </a:spcAft>
              <a:buFontTx/>
              <a:buNone/>
            </a:pPr>
            <a:r>
              <a:rPr lang="en-GB" altLang="en-US" b="1" dirty="0" smtClean="0"/>
              <a:t>Scalds</a:t>
            </a:r>
            <a:r>
              <a:rPr lang="en-GB" altLang="en-US" dirty="0" smtClean="0"/>
              <a:t> – wet heat</a:t>
            </a:r>
          </a:p>
          <a:p>
            <a:pPr algn="ctr">
              <a:buFontTx/>
              <a:buNone/>
            </a:pPr>
            <a:r>
              <a:rPr lang="en-GB" altLang="en-US" dirty="0" smtClean="0"/>
              <a:t>	Hot Water</a:t>
            </a:r>
          </a:p>
          <a:p>
            <a:pPr algn="ctr">
              <a:buFontTx/>
              <a:buNone/>
            </a:pPr>
            <a:r>
              <a:rPr lang="en-GB" altLang="en-US" dirty="0" smtClean="0"/>
              <a:t>	Steam</a:t>
            </a:r>
          </a:p>
          <a:p>
            <a:pPr algn="ctr">
              <a:buFontTx/>
              <a:buNone/>
            </a:pPr>
            <a:r>
              <a:rPr lang="en-GB" altLang="en-US" dirty="0" smtClean="0"/>
              <a:t>	Hot Food</a:t>
            </a:r>
          </a:p>
          <a:p>
            <a:pPr>
              <a:buFontTx/>
              <a:buNone/>
            </a:pPr>
            <a:endParaRPr lang="en-GB" altLang="en-US" dirty="0" smtClean="0"/>
          </a:p>
        </p:txBody>
      </p:sp>
    </p:spTree>
    <p:extLst>
      <p:ext uri="{BB962C8B-B14F-4D97-AF65-F5344CB8AC3E}">
        <p14:creationId xmlns:p14="http://schemas.microsoft.com/office/powerpoint/2010/main" val="3555316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GB" altLang="en-US" smtClean="0"/>
              <a:t>Signs and symptoms</a:t>
            </a:r>
          </a:p>
        </p:txBody>
      </p:sp>
      <p:sp>
        <p:nvSpPr>
          <p:cNvPr id="163843" name="Rectangle 3"/>
          <p:cNvSpPr>
            <a:spLocks noGrp="1" noChangeArrowheads="1"/>
          </p:cNvSpPr>
          <p:nvPr>
            <p:ph type="body" idx="1"/>
          </p:nvPr>
        </p:nvSpPr>
        <p:spPr>
          <a:xfrm>
            <a:off x="1774825" y="2164080"/>
            <a:ext cx="8642350" cy="4638359"/>
          </a:xfrm>
          <a:noFill/>
        </p:spPr>
        <p:txBody>
          <a:bodyPr>
            <a:normAutofit/>
          </a:bodyPr>
          <a:lstStyle/>
          <a:p>
            <a:pPr algn="ctr">
              <a:spcAft>
                <a:spcPct val="20000"/>
              </a:spcAft>
              <a:buFontTx/>
              <a:buNone/>
            </a:pPr>
            <a:r>
              <a:rPr lang="en-GB" altLang="en-US" sz="3600" dirty="0" smtClean="0"/>
              <a:t>Pain</a:t>
            </a:r>
          </a:p>
          <a:p>
            <a:pPr algn="ctr">
              <a:spcAft>
                <a:spcPct val="20000"/>
              </a:spcAft>
              <a:buFontTx/>
              <a:buNone/>
            </a:pPr>
            <a:r>
              <a:rPr lang="en-GB" altLang="en-US" sz="3600" dirty="0" smtClean="0"/>
              <a:t>Redness</a:t>
            </a:r>
          </a:p>
          <a:p>
            <a:pPr algn="ctr">
              <a:spcAft>
                <a:spcPct val="20000"/>
              </a:spcAft>
              <a:buFontTx/>
              <a:buNone/>
            </a:pPr>
            <a:r>
              <a:rPr lang="en-GB" altLang="en-US" sz="3600" dirty="0" smtClean="0"/>
              <a:t>Swelling</a:t>
            </a:r>
          </a:p>
          <a:p>
            <a:pPr algn="ctr">
              <a:spcAft>
                <a:spcPct val="20000"/>
              </a:spcAft>
              <a:buFontTx/>
              <a:buNone/>
            </a:pPr>
            <a:r>
              <a:rPr lang="en-GB" altLang="en-US" sz="3600" dirty="0" smtClean="0"/>
              <a:t>Blistering</a:t>
            </a:r>
          </a:p>
          <a:p>
            <a:pPr algn="ctr">
              <a:spcAft>
                <a:spcPct val="20000"/>
              </a:spcAft>
              <a:buFontTx/>
              <a:buNone/>
            </a:pPr>
            <a:r>
              <a:rPr lang="en-GB" altLang="en-US" sz="3600" dirty="0" smtClean="0"/>
              <a:t>Loss of skin</a:t>
            </a:r>
          </a:p>
        </p:txBody>
      </p:sp>
    </p:spTree>
    <p:extLst>
      <p:ext uri="{BB962C8B-B14F-4D97-AF65-F5344CB8AC3E}">
        <p14:creationId xmlns:p14="http://schemas.microsoft.com/office/powerpoint/2010/main" val="518881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GB" altLang="en-US" smtClean="0"/>
              <a:t>Treatment</a:t>
            </a:r>
          </a:p>
        </p:txBody>
      </p:sp>
      <p:sp>
        <p:nvSpPr>
          <p:cNvPr id="164867" name="Rectangle 3"/>
          <p:cNvSpPr>
            <a:spLocks noGrp="1" noChangeArrowheads="1"/>
          </p:cNvSpPr>
          <p:nvPr>
            <p:ph type="body" idx="1"/>
          </p:nvPr>
        </p:nvSpPr>
        <p:spPr>
          <a:xfrm>
            <a:off x="1774825" y="1438275"/>
            <a:ext cx="8642350" cy="5589588"/>
          </a:xfrm>
          <a:noFill/>
        </p:spPr>
        <p:txBody>
          <a:bodyPr/>
          <a:lstStyle/>
          <a:p>
            <a:pPr>
              <a:spcAft>
                <a:spcPct val="50000"/>
              </a:spcAft>
              <a:buFontTx/>
              <a:buNone/>
            </a:pPr>
            <a:r>
              <a:rPr lang="en-GB" altLang="en-US" smtClean="0"/>
              <a:t>Treatment is the same for both:</a:t>
            </a:r>
          </a:p>
          <a:p>
            <a:pPr>
              <a:spcAft>
                <a:spcPct val="20000"/>
              </a:spcAft>
            </a:pPr>
            <a:r>
              <a:rPr lang="en-GB" altLang="en-US" smtClean="0"/>
              <a:t>Cool the area immediately for at least 10 minutes, preferably under running water</a:t>
            </a:r>
          </a:p>
          <a:p>
            <a:pPr>
              <a:spcAft>
                <a:spcPct val="20000"/>
              </a:spcAft>
            </a:pPr>
            <a:r>
              <a:rPr lang="en-GB" altLang="en-US" smtClean="0"/>
              <a:t>Remove jewellery and loose clothing</a:t>
            </a:r>
          </a:p>
          <a:p>
            <a:pPr>
              <a:spcAft>
                <a:spcPct val="20000"/>
              </a:spcAft>
            </a:pPr>
            <a:r>
              <a:rPr lang="en-GB" altLang="en-US" smtClean="0"/>
              <a:t>Wrap with cling film or burns dressing if available</a:t>
            </a:r>
          </a:p>
          <a:p>
            <a:pPr>
              <a:spcAft>
                <a:spcPct val="20000"/>
              </a:spcAft>
            </a:pPr>
            <a:r>
              <a:rPr lang="en-GB" altLang="en-US" smtClean="0"/>
              <a:t>Keep cool</a:t>
            </a:r>
          </a:p>
          <a:p>
            <a:pPr>
              <a:spcAft>
                <a:spcPct val="20000"/>
              </a:spcAft>
            </a:pPr>
            <a:r>
              <a:rPr lang="en-GB" altLang="en-US" smtClean="0"/>
              <a:t>Treat for shock</a:t>
            </a:r>
          </a:p>
          <a:p>
            <a:pPr>
              <a:spcAft>
                <a:spcPct val="20000"/>
              </a:spcAft>
            </a:pPr>
            <a:r>
              <a:rPr lang="en-GB" altLang="en-US" smtClean="0"/>
              <a:t>Medical treatment if size of burn is more than the palm of the Casualty’s hand or if deep</a:t>
            </a:r>
          </a:p>
          <a:p>
            <a:endParaRPr lang="en-GB" altLang="en-US" smtClean="0"/>
          </a:p>
        </p:txBody>
      </p:sp>
    </p:spTree>
    <p:extLst>
      <p:ext uri="{BB962C8B-B14F-4D97-AF65-F5344CB8AC3E}">
        <p14:creationId xmlns:p14="http://schemas.microsoft.com/office/powerpoint/2010/main" val="22429837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GB" altLang="en-US" smtClean="0"/>
              <a:t>Blisters</a:t>
            </a:r>
          </a:p>
        </p:txBody>
      </p:sp>
      <p:sp>
        <p:nvSpPr>
          <p:cNvPr id="167939" name="Rectangle 3"/>
          <p:cNvSpPr>
            <a:spLocks noGrp="1" noChangeArrowheads="1"/>
          </p:cNvSpPr>
          <p:nvPr>
            <p:ph type="body" idx="1"/>
          </p:nvPr>
        </p:nvSpPr>
        <p:spPr>
          <a:xfrm>
            <a:off x="1774825" y="1438275"/>
            <a:ext cx="8642350" cy="5589588"/>
          </a:xfrm>
          <a:noFill/>
        </p:spPr>
        <p:txBody>
          <a:bodyPr/>
          <a:lstStyle/>
          <a:p>
            <a:pPr>
              <a:buFontTx/>
              <a:buNone/>
            </a:pPr>
            <a:r>
              <a:rPr lang="en-GB" altLang="en-US" smtClean="0"/>
              <a:t>Blisters are a friction burn to the skin:</a:t>
            </a:r>
          </a:p>
          <a:p>
            <a:pPr>
              <a:buFontTx/>
              <a:buNone/>
            </a:pPr>
            <a:endParaRPr lang="en-GB" altLang="en-US" smtClean="0"/>
          </a:p>
          <a:p>
            <a:r>
              <a:rPr lang="en-GB" altLang="en-US" smtClean="0"/>
              <a:t>Remove the source of friction by applying plasters or a dressing at the first sign of any rubbing or pain</a:t>
            </a:r>
          </a:p>
          <a:p>
            <a:r>
              <a:rPr lang="en-GB" altLang="en-US" smtClean="0"/>
              <a:t>Don’t burst a blister</a:t>
            </a:r>
          </a:p>
          <a:p>
            <a:r>
              <a:rPr lang="en-GB" altLang="en-US" smtClean="0"/>
              <a:t>Apply a blister plaster to the blister and make sure the area is clean and dry</a:t>
            </a:r>
          </a:p>
          <a:p>
            <a:r>
              <a:rPr lang="en-GB" altLang="en-US" smtClean="0"/>
              <a:t>Treat blisters before they form – not afterwards</a:t>
            </a:r>
          </a:p>
          <a:p>
            <a:pPr>
              <a:buFontTx/>
              <a:buNone/>
            </a:pPr>
            <a:endParaRPr lang="en-GB" altLang="en-US" smtClean="0"/>
          </a:p>
        </p:txBody>
      </p:sp>
    </p:spTree>
    <p:extLst>
      <p:ext uri="{BB962C8B-B14F-4D97-AF65-F5344CB8AC3E}">
        <p14:creationId xmlns:p14="http://schemas.microsoft.com/office/powerpoint/2010/main" val="4102884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GB" altLang="en-US" smtClean="0"/>
              <a:t>Choking</a:t>
            </a:r>
          </a:p>
        </p:txBody>
      </p:sp>
      <p:sp>
        <p:nvSpPr>
          <p:cNvPr id="165891" name="Rectangle 3"/>
          <p:cNvSpPr>
            <a:spLocks noGrp="1" noChangeArrowheads="1"/>
          </p:cNvSpPr>
          <p:nvPr>
            <p:ph type="body" idx="1"/>
          </p:nvPr>
        </p:nvSpPr>
        <p:spPr>
          <a:xfrm>
            <a:off x="1774825" y="1438276"/>
            <a:ext cx="8642350" cy="5364163"/>
          </a:xfrm>
          <a:noFill/>
        </p:spPr>
        <p:txBody>
          <a:bodyPr/>
          <a:lstStyle/>
          <a:p>
            <a:pPr>
              <a:buFontTx/>
              <a:buNone/>
            </a:pPr>
            <a:r>
              <a:rPr lang="en-GB" altLang="en-US" smtClean="0"/>
              <a:t>When a foreign body obstructs the airway:</a:t>
            </a:r>
          </a:p>
          <a:p>
            <a:pPr>
              <a:buFontTx/>
              <a:buNone/>
            </a:pPr>
            <a:endParaRPr lang="en-GB" altLang="en-US" smtClean="0"/>
          </a:p>
          <a:p>
            <a:r>
              <a:rPr lang="en-GB" altLang="en-US" smtClean="0"/>
              <a:t>Ask Casualty to cough</a:t>
            </a:r>
          </a:p>
          <a:p>
            <a:r>
              <a:rPr lang="en-GB" altLang="en-US" smtClean="0"/>
              <a:t>Give 5 Strong Backslaps</a:t>
            </a:r>
          </a:p>
          <a:p>
            <a:r>
              <a:rPr lang="en-GB" altLang="en-US" smtClean="0"/>
              <a:t>Give 5 Abdominal Thrusts</a:t>
            </a:r>
          </a:p>
          <a:p>
            <a:pPr>
              <a:buFontTx/>
              <a:buNone/>
            </a:pPr>
            <a:endParaRPr lang="en-GB" altLang="en-US" smtClean="0"/>
          </a:p>
          <a:p>
            <a:pPr>
              <a:buFontTx/>
              <a:buNone/>
            </a:pPr>
            <a:r>
              <a:rPr lang="en-GB" altLang="en-US" smtClean="0"/>
              <a:t>Repeat</a:t>
            </a:r>
          </a:p>
          <a:p>
            <a:pPr>
              <a:buFontTx/>
              <a:buNone/>
            </a:pPr>
            <a:endParaRPr lang="en-GB" altLang="en-US" smtClean="0"/>
          </a:p>
          <a:p>
            <a:pPr>
              <a:buFontTx/>
              <a:buNone/>
            </a:pPr>
            <a:r>
              <a:rPr lang="en-GB" altLang="en-US" smtClean="0"/>
              <a:t>Be prepared to do CPR if Casualty stops breathing</a:t>
            </a:r>
          </a:p>
        </p:txBody>
      </p:sp>
    </p:spTree>
    <p:extLst>
      <p:ext uri="{BB962C8B-B14F-4D97-AF65-F5344CB8AC3E}">
        <p14:creationId xmlns:p14="http://schemas.microsoft.com/office/powerpoint/2010/main" val="205329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en-GB" altLang="en-US" dirty="0" smtClean="0"/>
              <a:t>The aim of first aid</a:t>
            </a:r>
          </a:p>
        </p:txBody>
      </p:sp>
      <p:sp>
        <p:nvSpPr>
          <p:cNvPr id="126979" name="Rectangle 3"/>
          <p:cNvSpPr>
            <a:spLocks noGrp="1" noChangeArrowheads="1"/>
          </p:cNvSpPr>
          <p:nvPr>
            <p:ph type="body" idx="1"/>
          </p:nvPr>
        </p:nvSpPr>
        <p:spPr>
          <a:xfrm>
            <a:off x="1774825" y="1438276"/>
            <a:ext cx="8642350" cy="5148263"/>
          </a:xfrm>
        </p:spPr>
        <p:txBody>
          <a:bodyPr/>
          <a:lstStyle/>
          <a:p>
            <a:pPr eaLnBrk="1" hangingPunct="1"/>
            <a:r>
              <a:rPr lang="en-US" altLang="en-US" dirty="0" smtClean="0"/>
              <a:t>To </a:t>
            </a:r>
            <a:r>
              <a:rPr lang="en-US" altLang="en-US" sz="3600" b="1" dirty="0">
                <a:solidFill>
                  <a:srgbClr val="FF0000"/>
                </a:solidFill>
              </a:rPr>
              <a:t>P</a:t>
            </a:r>
            <a:r>
              <a:rPr lang="en-US" altLang="en-US" dirty="0" smtClean="0"/>
              <a:t>revent Loss of Life</a:t>
            </a:r>
          </a:p>
          <a:p>
            <a:pPr eaLnBrk="1" hangingPunct="1"/>
            <a:endParaRPr lang="en-US" altLang="en-US" dirty="0" smtClean="0"/>
          </a:p>
          <a:p>
            <a:pPr eaLnBrk="1" hangingPunct="1"/>
            <a:r>
              <a:rPr lang="en-US" altLang="en-US" dirty="0" smtClean="0"/>
              <a:t>To </a:t>
            </a:r>
            <a:r>
              <a:rPr lang="en-US" altLang="en-US" sz="3600" b="1" dirty="0">
                <a:solidFill>
                  <a:srgbClr val="FF0000"/>
                </a:solidFill>
              </a:rPr>
              <a:t>P</a:t>
            </a:r>
            <a:r>
              <a:rPr lang="en-US" altLang="en-US" dirty="0" smtClean="0"/>
              <a:t>revent further injury</a:t>
            </a:r>
          </a:p>
          <a:p>
            <a:pPr eaLnBrk="1" hangingPunct="1"/>
            <a:endParaRPr lang="en-US" altLang="en-US" dirty="0" smtClean="0"/>
          </a:p>
          <a:p>
            <a:pPr eaLnBrk="1" hangingPunct="1"/>
            <a:r>
              <a:rPr lang="en-US" altLang="en-US" dirty="0" smtClean="0"/>
              <a:t>To </a:t>
            </a:r>
            <a:r>
              <a:rPr lang="en-US" altLang="en-US" sz="3600" b="1" dirty="0">
                <a:solidFill>
                  <a:srgbClr val="FF0000"/>
                </a:solidFill>
              </a:rPr>
              <a:t>P</a:t>
            </a:r>
            <a:r>
              <a:rPr lang="en-US" altLang="en-US" dirty="0" smtClean="0"/>
              <a:t>romote recovery</a:t>
            </a:r>
          </a:p>
        </p:txBody>
      </p:sp>
    </p:spTree>
    <p:extLst>
      <p:ext uri="{BB962C8B-B14F-4D97-AF65-F5344CB8AC3E}">
        <p14:creationId xmlns:p14="http://schemas.microsoft.com/office/powerpoint/2010/main" val="34862259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anim calcmode="lin" valueType="num">
                                      <p:cBhvr additive="base">
                                        <p:cTn id="13" dur="500" fill="hold"/>
                                        <p:tgtEl>
                                          <p:spTgt spid="1269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69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6979">
                                            <p:txEl>
                                              <p:pRg st="4" end="4"/>
                                            </p:txEl>
                                          </p:spTgt>
                                        </p:tgtEl>
                                        <p:attrNameLst>
                                          <p:attrName>style.visibility</p:attrName>
                                        </p:attrNameLst>
                                      </p:cBhvr>
                                      <p:to>
                                        <p:strVal val="visible"/>
                                      </p:to>
                                    </p:set>
                                    <p:anim calcmode="lin" valueType="num">
                                      <p:cBhvr additive="base">
                                        <p:cTn id="19" dur="500" fill="hold"/>
                                        <p:tgtEl>
                                          <p:spTgt spid="1269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69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GB" altLang="en-US" smtClean="0"/>
              <a:t>Heat and cold</a:t>
            </a:r>
          </a:p>
        </p:txBody>
      </p:sp>
      <p:sp>
        <p:nvSpPr>
          <p:cNvPr id="169987" name="Rectangle 3"/>
          <p:cNvSpPr>
            <a:spLocks noGrp="1" noChangeArrowheads="1"/>
          </p:cNvSpPr>
          <p:nvPr>
            <p:ph type="body" idx="1"/>
          </p:nvPr>
        </p:nvSpPr>
        <p:spPr/>
        <p:txBody>
          <a:bodyPr/>
          <a:lstStyle/>
          <a:p>
            <a:pPr>
              <a:buFontTx/>
              <a:buNone/>
            </a:pPr>
            <a:endParaRPr lang="en-GB" altLang="en-US" smtClean="0"/>
          </a:p>
          <a:p>
            <a:pPr>
              <a:buFontTx/>
              <a:buNone/>
            </a:pPr>
            <a:endParaRPr lang="en-GB" altLang="en-US" smtClean="0"/>
          </a:p>
        </p:txBody>
      </p:sp>
      <p:sp>
        <p:nvSpPr>
          <p:cNvPr id="169988" name="AutoShape 4"/>
          <p:cNvSpPr>
            <a:spLocks noChangeArrowheads="1"/>
          </p:cNvSpPr>
          <p:nvPr/>
        </p:nvSpPr>
        <p:spPr bwMode="auto">
          <a:xfrm>
            <a:off x="2424113" y="4221164"/>
            <a:ext cx="792162" cy="1944687"/>
          </a:xfrm>
          <a:prstGeom prst="downArrow">
            <a:avLst>
              <a:gd name="adj1" fmla="val 40278"/>
              <a:gd name="adj2" fmla="val 50360"/>
            </a:avLst>
          </a:prstGeom>
          <a:solidFill>
            <a:srgbClr val="0082D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89" name="Text Box 5"/>
          <p:cNvSpPr txBox="1">
            <a:spLocks noChangeArrowheads="1"/>
          </p:cNvSpPr>
          <p:nvPr/>
        </p:nvSpPr>
        <p:spPr bwMode="auto">
          <a:xfrm>
            <a:off x="3575050" y="1484313"/>
            <a:ext cx="5041900" cy="473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800">
                <a:solidFill>
                  <a:schemeClr val="tx1"/>
                </a:solidFill>
                <a:latin typeface="Arial" panose="020B0604020202020204" pitchFamily="34" charset="0"/>
                <a:ea typeface="ＭＳ Ｐゴシック" panose="020B0600070205080204" pitchFamily="34" charset="-128"/>
              </a:defRPr>
            </a:lvl1pPr>
            <a:lvl2pPr eaLnBrk="0" hangingPunct="0">
              <a:defRPr sz="2800">
                <a:solidFill>
                  <a:schemeClr val="tx1"/>
                </a:solidFill>
                <a:latin typeface="Arial" panose="020B0604020202020204" pitchFamily="34" charset="0"/>
                <a:ea typeface="ＭＳ Ｐゴシック" panose="020B0600070205080204" pitchFamily="34" charset="-128"/>
              </a:defRPr>
            </a:lvl2pPr>
            <a:lvl3pPr eaLnBrk="0" hangingPunct="0">
              <a:defRPr sz="2800">
                <a:solidFill>
                  <a:schemeClr val="tx1"/>
                </a:solidFill>
                <a:latin typeface="Arial" panose="020B0604020202020204" pitchFamily="34" charset="0"/>
                <a:ea typeface="ＭＳ Ｐゴシック" panose="020B0600070205080204" pitchFamily="34" charset="-128"/>
              </a:defRPr>
            </a:lvl3pPr>
            <a:lvl4pPr eaLnBrk="0" hangingPunct="0">
              <a:defRPr sz="2800">
                <a:solidFill>
                  <a:schemeClr val="tx1"/>
                </a:solidFill>
                <a:latin typeface="Arial" panose="020B0604020202020204" pitchFamily="34" charset="0"/>
                <a:ea typeface="ＭＳ Ｐゴシック" panose="020B0600070205080204" pitchFamily="34" charset="-128"/>
              </a:defRPr>
            </a:lvl4pPr>
            <a:lvl5pPr eaLnBrk="0" hangingPunct="0">
              <a:defRPr sz="28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600"/>
              <a:t>Unconscious, fitting</a:t>
            </a:r>
          </a:p>
          <a:p>
            <a:pPr eaLnBrk="1" hangingPunct="1">
              <a:spcBef>
                <a:spcPct val="50000"/>
              </a:spcBef>
              <a:buFontTx/>
              <a:buNone/>
            </a:pPr>
            <a:r>
              <a:rPr lang="en-GB" altLang="en-US" sz="1600"/>
              <a:t>Confused</a:t>
            </a:r>
          </a:p>
          <a:p>
            <a:pPr eaLnBrk="1" hangingPunct="1">
              <a:spcBef>
                <a:spcPct val="50000"/>
              </a:spcBef>
              <a:buFontTx/>
              <a:buNone/>
            </a:pPr>
            <a:r>
              <a:rPr lang="en-GB" altLang="en-US" sz="1600"/>
              <a:t>Headache, dizzy, no sweating</a:t>
            </a:r>
          </a:p>
          <a:p>
            <a:pPr eaLnBrk="1" hangingPunct="1">
              <a:spcBef>
                <a:spcPct val="50000"/>
              </a:spcBef>
              <a:buFontTx/>
              <a:buNone/>
            </a:pPr>
            <a:r>
              <a:rPr lang="en-GB" altLang="en-US" sz="1600"/>
              <a:t>Stronger than normal pulse, flushed dry skin</a:t>
            </a:r>
          </a:p>
          <a:p>
            <a:pPr eaLnBrk="1" hangingPunct="1">
              <a:spcBef>
                <a:spcPct val="50000"/>
              </a:spcBef>
              <a:buFontTx/>
              <a:buNone/>
            </a:pPr>
            <a:r>
              <a:rPr lang="en-GB" altLang="en-US" sz="1600"/>
              <a:t>Cramps, pale sweaty skin, nausea</a:t>
            </a:r>
          </a:p>
          <a:p>
            <a:pPr eaLnBrk="1" hangingPunct="1">
              <a:spcBef>
                <a:spcPct val="50000"/>
              </a:spcBef>
              <a:buFontTx/>
              <a:buNone/>
            </a:pPr>
            <a:endParaRPr lang="en-GB" altLang="en-US" sz="1600"/>
          </a:p>
          <a:p>
            <a:pPr eaLnBrk="1" hangingPunct="1">
              <a:spcBef>
                <a:spcPct val="50000"/>
              </a:spcBef>
              <a:buFontTx/>
              <a:buNone/>
            </a:pPr>
            <a:r>
              <a:rPr lang="en-GB" altLang="en-US" sz="1600"/>
              <a:t>Normal body temperature</a:t>
            </a:r>
          </a:p>
          <a:p>
            <a:pPr eaLnBrk="1" hangingPunct="1">
              <a:spcBef>
                <a:spcPct val="50000"/>
              </a:spcBef>
              <a:buFontTx/>
              <a:buNone/>
            </a:pPr>
            <a:endParaRPr lang="en-GB" altLang="en-US" sz="1600"/>
          </a:p>
          <a:p>
            <a:pPr eaLnBrk="1" hangingPunct="1">
              <a:spcBef>
                <a:spcPct val="50000"/>
              </a:spcBef>
              <a:buFontTx/>
              <a:buNone/>
            </a:pPr>
            <a:r>
              <a:rPr lang="en-GB" altLang="en-US" sz="1600"/>
              <a:t>Shivering</a:t>
            </a:r>
          </a:p>
          <a:p>
            <a:pPr eaLnBrk="1" hangingPunct="1">
              <a:spcBef>
                <a:spcPct val="50000"/>
              </a:spcBef>
              <a:buFontTx/>
              <a:buNone/>
            </a:pPr>
            <a:r>
              <a:rPr lang="en-GB" altLang="en-US" sz="1600"/>
              <a:t>Fatigue, slurred speech, unsteady on feet</a:t>
            </a:r>
          </a:p>
          <a:p>
            <a:pPr eaLnBrk="1" hangingPunct="1">
              <a:spcBef>
                <a:spcPct val="50000"/>
              </a:spcBef>
              <a:buFontTx/>
              <a:buNone/>
            </a:pPr>
            <a:r>
              <a:rPr lang="en-GB" altLang="en-US" sz="1600"/>
              <a:t>Shivering stops, very slow weak pulse</a:t>
            </a:r>
          </a:p>
          <a:p>
            <a:pPr eaLnBrk="1" hangingPunct="1">
              <a:spcBef>
                <a:spcPct val="50000"/>
              </a:spcBef>
              <a:buFontTx/>
              <a:buNone/>
            </a:pPr>
            <a:r>
              <a:rPr lang="en-GB" altLang="en-US" sz="1600"/>
              <a:t>Drowsy, lack of response</a:t>
            </a:r>
          </a:p>
          <a:p>
            <a:pPr eaLnBrk="1" hangingPunct="1">
              <a:spcBef>
                <a:spcPct val="50000"/>
              </a:spcBef>
              <a:buFontTx/>
              <a:buNone/>
            </a:pPr>
            <a:r>
              <a:rPr lang="en-GB" altLang="en-US" sz="1600"/>
              <a:t>Unconscious</a:t>
            </a:r>
          </a:p>
        </p:txBody>
      </p:sp>
      <p:sp>
        <p:nvSpPr>
          <p:cNvPr id="169990" name="Text Box 6"/>
          <p:cNvSpPr txBox="1">
            <a:spLocks noChangeArrowheads="1"/>
          </p:cNvSpPr>
          <p:nvPr/>
        </p:nvSpPr>
        <p:spPr bwMode="auto">
          <a:xfrm>
            <a:off x="1774826" y="1484313"/>
            <a:ext cx="792163" cy="519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800">
                <a:solidFill>
                  <a:schemeClr val="tx1"/>
                </a:solidFill>
                <a:latin typeface="Arial" panose="020B0604020202020204" pitchFamily="34" charset="0"/>
                <a:ea typeface="ＭＳ Ｐゴシック" panose="020B0600070205080204" pitchFamily="34" charset="-128"/>
              </a:defRPr>
            </a:lvl1pPr>
            <a:lvl2pPr eaLnBrk="0" hangingPunct="0">
              <a:defRPr sz="2800">
                <a:solidFill>
                  <a:schemeClr val="tx1"/>
                </a:solidFill>
                <a:latin typeface="Arial" panose="020B0604020202020204" pitchFamily="34" charset="0"/>
                <a:ea typeface="ＭＳ Ｐゴシック" panose="020B0600070205080204" pitchFamily="34" charset="-128"/>
              </a:defRPr>
            </a:lvl2pPr>
            <a:lvl3pPr eaLnBrk="0" hangingPunct="0">
              <a:defRPr sz="2800">
                <a:solidFill>
                  <a:schemeClr val="tx1"/>
                </a:solidFill>
                <a:latin typeface="Arial" panose="020B0604020202020204" pitchFamily="34" charset="0"/>
                <a:ea typeface="ＭＳ Ｐゴシック" panose="020B0600070205080204" pitchFamily="34" charset="-128"/>
              </a:defRPr>
            </a:lvl3pPr>
            <a:lvl4pPr eaLnBrk="0" hangingPunct="0">
              <a:defRPr sz="2800">
                <a:solidFill>
                  <a:schemeClr val="tx1"/>
                </a:solidFill>
                <a:latin typeface="Arial" panose="020B0604020202020204" pitchFamily="34" charset="0"/>
                <a:ea typeface="ＭＳ Ｐゴシック" panose="020B0600070205080204" pitchFamily="34" charset="-128"/>
              </a:defRPr>
            </a:lvl4pPr>
            <a:lvl5pPr eaLnBrk="0" hangingPunct="0">
              <a:defRPr sz="28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20000"/>
              </a:spcBef>
              <a:spcAft>
                <a:spcPct val="0"/>
              </a:spcAft>
              <a:buChar char="•"/>
              <a:defRPr sz="28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r>
              <a:rPr lang="en-GB" altLang="en-US" sz="1600"/>
              <a:t>43</a:t>
            </a:r>
          </a:p>
          <a:p>
            <a:pPr eaLnBrk="1" hangingPunct="1">
              <a:spcBef>
                <a:spcPct val="50000"/>
              </a:spcBef>
              <a:buFontTx/>
              <a:buNone/>
            </a:pPr>
            <a:r>
              <a:rPr lang="en-GB" altLang="en-US" sz="1600"/>
              <a:t>42</a:t>
            </a:r>
          </a:p>
          <a:p>
            <a:pPr eaLnBrk="1" hangingPunct="1">
              <a:spcBef>
                <a:spcPct val="50000"/>
              </a:spcBef>
              <a:buFontTx/>
              <a:buNone/>
            </a:pPr>
            <a:r>
              <a:rPr lang="en-GB" altLang="en-US" sz="1600"/>
              <a:t>41</a:t>
            </a:r>
          </a:p>
          <a:p>
            <a:pPr eaLnBrk="1" hangingPunct="1">
              <a:spcBef>
                <a:spcPct val="50000"/>
              </a:spcBef>
              <a:buFontTx/>
              <a:buNone/>
            </a:pPr>
            <a:r>
              <a:rPr lang="en-GB" altLang="en-US" sz="1600"/>
              <a:t>40</a:t>
            </a:r>
          </a:p>
          <a:p>
            <a:pPr eaLnBrk="1" hangingPunct="1">
              <a:spcBef>
                <a:spcPct val="50000"/>
              </a:spcBef>
              <a:buFontTx/>
              <a:buNone/>
            </a:pPr>
            <a:r>
              <a:rPr lang="en-GB" altLang="en-US" sz="1600"/>
              <a:t>39</a:t>
            </a:r>
          </a:p>
          <a:p>
            <a:pPr eaLnBrk="1" hangingPunct="1">
              <a:spcBef>
                <a:spcPct val="50000"/>
              </a:spcBef>
              <a:buFontTx/>
              <a:buNone/>
            </a:pPr>
            <a:r>
              <a:rPr lang="en-GB" altLang="en-US" sz="1600"/>
              <a:t>38</a:t>
            </a:r>
          </a:p>
          <a:p>
            <a:pPr eaLnBrk="1" hangingPunct="1">
              <a:spcBef>
                <a:spcPct val="50000"/>
              </a:spcBef>
              <a:buFontTx/>
              <a:buNone/>
            </a:pPr>
            <a:r>
              <a:rPr lang="en-GB" altLang="en-US" sz="1600"/>
              <a:t>37</a:t>
            </a:r>
          </a:p>
          <a:p>
            <a:pPr eaLnBrk="1" hangingPunct="1">
              <a:spcBef>
                <a:spcPct val="50000"/>
              </a:spcBef>
              <a:buFontTx/>
              <a:buNone/>
            </a:pPr>
            <a:r>
              <a:rPr lang="en-GB" altLang="en-US" sz="1600"/>
              <a:t>36</a:t>
            </a:r>
          </a:p>
          <a:p>
            <a:pPr eaLnBrk="1" hangingPunct="1">
              <a:spcBef>
                <a:spcPct val="50000"/>
              </a:spcBef>
              <a:buFontTx/>
              <a:buNone/>
            </a:pPr>
            <a:r>
              <a:rPr lang="en-GB" altLang="en-US" sz="1600"/>
              <a:t>35</a:t>
            </a:r>
          </a:p>
          <a:p>
            <a:pPr eaLnBrk="1" hangingPunct="1">
              <a:spcBef>
                <a:spcPct val="50000"/>
              </a:spcBef>
              <a:buFontTx/>
              <a:buNone/>
            </a:pPr>
            <a:r>
              <a:rPr lang="en-GB" altLang="en-US" sz="1600"/>
              <a:t>34</a:t>
            </a:r>
          </a:p>
          <a:p>
            <a:pPr eaLnBrk="1" hangingPunct="1">
              <a:spcBef>
                <a:spcPct val="50000"/>
              </a:spcBef>
              <a:buFontTx/>
              <a:buNone/>
            </a:pPr>
            <a:r>
              <a:rPr lang="en-GB" altLang="en-US" sz="1600"/>
              <a:t>33</a:t>
            </a:r>
          </a:p>
          <a:p>
            <a:pPr eaLnBrk="1" hangingPunct="1">
              <a:spcBef>
                <a:spcPct val="50000"/>
              </a:spcBef>
              <a:buFontTx/>
              <a:buNone/>
            </a:pPr>
            <a:r>
              <a:rPr lang="en-GB" altLang="en-US" sz="1600"/>
              <a:t>32</a:t>
            </a:r>
          </a:p>
          <a:p>
            <a:pPr eaLnBrk="1" hangingPunct="1">
              <a:spcBef>
                <a:spcPct val="50000"/>
              </a:spcBef>
              <a:buFontTx/>
              <a:buNone/>
            </a:pPr>
            <a:r>
              <a:rPr lang="en-GB" altLang="en-US" sz="1600"/>
              <a:t>31</a:t>
            </a:r>
          </a:p>
          <a:p>
            <a:pPr eaLnBrk="1" hangingPunct="1">
              <a:spcBef>
                <a:spcPct val="50000"/>
              </a:spcBef>
              <a:buFontTx/>
              <a:buNone/>
            </a:pPr>
            <a:endParaRPr lang="en-GB" altLang="en-US" sz="2000"/>
          </a:p>
        </p:txBody>
      </p:sp>
      <p:sp>
        <p:nvSpPr>
          <p:cNvPr id="169991" name="AutoShape 7"/>
          <p:cNvSpPr>
            <a:spLocks noChangeArrowheads="1"/>
          </p:cNvSpPr>
          <p:nvPr/>
        </p:nvSpPr>
        <p:spPr bwMode="auto">
          <a:xfrm>
            <a:off x="2782889" y="5373689"/>
            <a:ext cx="485775" cy="1214437"/>
          </a:xfrm>
          <a:prstGeom prst="upDown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3" name="Rectangle 9"/>
          <p:cNvSpPr>
            <a:spLocks noChangeArrowheads="1"/>
          </p:cNvSpPr>
          <p:nvPr/>
        </p:nvSpPr>
        <p:spPr bwMode="auto">
          <a:xfrm>
            <a:off x="2640013" y="3284539"/>
            <a:ext cx="360362" cy="936625"/>
          </a:xfrm>
          <a:prstGeom prst="rect">
            <a:avLst/>
          </a:prstGeom>
          <a:solidFill>
            <a:srgbClr val="76B900"/>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94" name="AutoShape 10"/>
          <p:cNvSpPr>
            <a:spLocks noChangeArrowheads="1"/>
          </p:cNvSpPr>
          <p:nvPr/>
        </p:nvSpPr>
        <p:spPr bwMode="auto">
          <a:xfrm>
            <a:off x="2495550" y="1557338"/>
            <a:ext cx="647700" cy="1727200"/>
          </a:xfrm>
          <a:prstGeom prst="upArrow">
            <a:avLst>
              <a:gd name="adj1" fmla="val 50000"/>
              <a:gd name="adj2" fmla="val 66667"/>
            </a:avLst>
          </a:prstGeom>
          <a:solidFill>
            <a:srgbClr val="E80649"/>
          </a:solidFill>
          <a:ln w="31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2421020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GB" altLang="en-US" smtClean="0"/>
              <a:t>Treatment for hypothermia</a:t>
            </a:r>
          </a:p>
        </p:txBody>
      </p:sp>
      <p:sp>
        <p:nvSpPr>
          <p:cNvPr id="172035" name="Rectangle 3"/>
          <p:cNvSpPr>
            <a:spLocks noGrp="1" noChangeArrowheads="1"/>
          </p:cNvSpPr>
          <p:nvPr>
            <p:ph type="body" idx="1"/>
          </p:nvPr>
        </p:nvSpPr>
        <p:spPr>
          <a:xfrm>
            <a:off x="1774825" y="1690688"/>
            <a:ext cx="8642350" cy="5111751"/>
          </a:xfrm>
          <a:noFill/>
        </p:spPr>
        <p:txBody>
          <a:bodyPr/>
          <a:lstStyle/>
          <a:p>
            <a:pPr>
              <a:spcAft>
                <a:spcPct val="20000"/>
              </a:spcAft>
              <a:buFontTx/>
              <a:buNone/>
            </a:pPr>
            <a:r>
              <a:rPr lang="en-GB" altLang="en-US" dirty="0" smtClean="0"/>
              <a:t>Where possible remove wet, cold clothing and replace with dry</a:t>
            </a:r>
          </a:p>
          <a:p>
            <a:pPr>
              <a:spcAft>
                <a:spcPct val="20000"/>
              </a:spcAft>
              <a:buFontTx/>
              <a:buNone/>
            </a:pPr>
            <a:r>
              <a:rPr lang="en-GB" altLang="en-US" dirty="0" smtClean="0"/>
              <a:t>Give warm (not hot) drinks and food</a:t>
            </a:r>
          </a:p>
          <a:p>
            <a:pPr>
              <a:spcAft>
                <a:spcPct val="20000"/>
              </a:spcAft>
              <a:buFontTx/>
              <a:buNone/>
            </a:pPr>
            <a:r>
              <a:rPr lang="en-GB" altLang="en-US" dirty="0" smtClean="0"/>
              <a:t>Cover the extremities (head, hands, feet)</a:t>
            </a:r>
          </a:p>
          <a:p>
            <a:pPr>
              <a:spcAft>
                <a:spcPct val="20000"/>
              </a:spcAft>
              <a:buFontTx/>
              <a:buNone/>
            </a:pPr>
            <a:r>
              <a:rPr lang="en-GB" altLang="en-US" dirty="0" smtClean="0"/>
              <a:t>Insulate the casualty from the ground</a:t>
            </a:r>
          </a:p>
          <a:p>
            <a:pPr>
              <a:spcAft>
                <a:spcPct val="20000"/>
              </a:spcAft>
              <a:buFontTx/>
              <a:buNone/>
            </a:pPr>
            <a:r>
              <a:rPr lang="en-GB" altLang="en-US" dirty="0" smtClean="0"/>
              <a:t>Get into shelter, (tent or survival bags)</a:t>
            </a:r>
          </a:p>
          <a:p>
            <a:pPr>
              <a:spcAft>
                <a:spcPct val="20000"/>
              </a:spcAft>
              <a:buFontTx/>
              <a:buNone/>
            </a:pPr>
            <a:r>
              <a:rPr lang="en-GB" altLang="en-US" dirty="0" smtClean="0"/>
              <a:t>Huddle together to share body heat</a:t>
            </a:r>
          </a:p>
          <a:p>
            <a:pPr>
              <a:spcAft>
                <a:spcPct val="20000"/>
              </a:spcAft>
              <a:buFontTx/>
              <a:buNone/>
            </a:pPr>
            <a:r>
              <a:rPr lang="en-GB" altLang="en-US" dirty="0" smtClean="0"/>
              <a:t>If condition is serious get medical help</a:t>
            </a:r>
          </a:p>
        </p:txBody>
      </p:sp>
    </p:spTree>
    <p:extLst>
      <p:ext uri="{BB962C8B-B14F-4D97-AF65-F5344CB8AC3E}">
        <p14:creationId xmlns:p14="http://schemas.microsoft.com/office/powerpoint/2010/main" val="35421199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GB" altLang="en-US" smtClean="0"/>
              <a:t>Treatment for hyperthermia</a:t>
            </a:r>
          </a:p>
        </p:txBody>
      </p:sp>
      <p:sp>
        <p:nvSpPr>
          <p:cNvPr id="174083" name="Rectangle 3"/>
          <p:cNvSpPr>
            <a:spLocks noGrp="1" noChangeArrowheads="1"/>
          </p:cNvSpPr>
          <p:nvPr>
            <p:ph type="body" idx="1"/>
          </p:nvPr>
        </p:nvSpPr>
        <p:spPr>
          <a:xfrm>
            <a:off x="1774825" y="1690687"/>
            <a:ext cx="8642350" cy="5183187"/>
          </a:xfrm>
          <a:noFill/>
        </p:spPr>
        <p:txBody>
          <a:bodyPr/>
          <a:lstStyle/>
          <a:p>
            <a:pPr>
              <a:spcAft>
                <a:spcPct val="20000"/>
              </a:spcAft>
              <a:buFontTx/>
              <a:buNone/>
            </a:pPr>
            <a:r>
              <a:rPr lang="en-GB" altLang="en-US" dirty="0" smtClean="0"/>
              <a:t>Help the casualty to cool down</a:t>
            </a:r>
          </a:p>
          <a:p>
            <a:pPr>
              <a:spcAft>
                <a:spcPct val="20000"/>
              </a:spcAft>
              <a:buFontTx/>
              <a:buNone/>
            </a:pPr>
            <a:r>
              <a:rPr lang="en-GB" altLang="en-US" dirty="0" smtClean="0"/>
              <a:t>Protect them from the sun</a:t>
            </a:r>
          </a:p>
          <a:p>
            <a:pPr>
              <a:spcAft>
                <a:spcPct val="20000"/>
              </a:spcAft>
              <a:buFontTx/>
              <a:buNone/>
            </a:pPr>
            <a:r>
              <a:rPr lang="en-GB" altLang="en-US" dirty="0" smtClean="0"/>
              <a:t>Remove excess clothing</a:t>
            </a:r>
          </a:p>
          <a:p>
            <a:pPr>
              <a:spcAft>
                <a:spcPct val="20000"/>
              </a:spcAft>
              <a:buFontTx/>
              <a:buNone/>
            </a:pPr>
            <a:r>
              <a:rPr lang="en-GB" altLang="en-US" dirty="0" smtClean="0"/>
              <a:t>If possible give plenty of water slowly sipped</a:t>
            </a:r>
          </a:p>
          <a:p>
            <a:pPr>
              <a:buFontTx/>
              <a:buNone/>
            </a:pPr>
            <a:endParaRPr lang="en-GB" altLang="en-US" dirty="0" smtClean="0"/>
          </a:p>
          <a:p>
            <a:pPr>
              <a:buFontTx/>
              <a:buNone/>
            </a:pPr>
            <a:r>
              <a:rPr lang="en-GB" altLang="en-US" dirty="0" smtClean="0"/>
              <a:t>If serious, try cooling casualty with cloths soaked in water, or sponging them with water and fanning them to help the water evaporate</a:t>
            </a:r>
          </a:p>
        </p:txBody>
      </p:sp>
    </p:spTree>
    <p:extLst>
      <p:ext uri="{BB962C8B-B14F-4D97-AF65-F5344CB8AC3E}">
        <p14:creationId xmlns:p14="http://schemas.microsoft.com/office/powerpoint/2010/main" val="3490184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n-GB" altLang="en-US" smtClean="0"/>
              <a:t>Head injuries</a:t>
            </a:r>
          </a:p>
        </p:txBody>
      </p:sp>
      <p:sp>
        <p:nvSpPr>
          <p:cNvPr id="180228" name="Rectangle 4"/>
          <p:cNvSpPr>
            <a:spLocks noGrp="1" noChangeArrowheads="1"/>
          </p:cNvSpPr>
          <p:nvPr>
            <p:ph type="body" sz="half" idx="1"/>
          </p:nvPr>
        </p:nvSpPr>
        <p:spPr>
          <a:xfrm>
            <a:off x="1631951" y="1438275"/>
            <a:ext cx="4498975" cy="5589588"/>
          </a:xfrm>
          <a:noFill/>
        </p:spPr>
        <p:txBody>
          <a:bodyPr/>
          <a:lstStyle/>
          <a:p>
            <a:pPr>
              <a:buFontTx/>
              <a:buNone/>
            </a:pPr>
            <a:r>
              <a:rPr lang="en-GB" altLang="en-US" b="1" smtClean="0"/>
              <a:t>Concussion</a:t>
            </a:r>
            <a:endParaRPr lang="en-GB" altLang="en-US" smtClean="0"/>
          </a:p>
          <a:p>
            <a:pPr>
              <a:buFontTx/>
              <a:buNone/>
            </a:pPr>
            <a:r>
              <a:rPr lang="en-GB" altLang="en-US" smtClean="0"/>
              <a:t>The skull has been shaken and the brain has been bounced around inside the skull</a:t>
            </a:r>
          </a:p>
          <a:p>
            <a:pPr>
              <a:buFontTx/>
              <a:buNone/>
            </a:pPr>
            <a:r>
              <a:rPr lang="en-GB" altLang="en-US" smtClean="0"/>
              <a:t>Might lead to pale clammy skin, unconsciousness, headache, rapid weak pulse, possible nausea</a:t>
            </a:r>
          </a:p>
          <a:p>
            <a:pPr>
              <a:buFontTx/>
              <a:buNone/>
            </a:pPr>
            <a:r>
              <a:rPr lang="en-GB" altLang="en-US" smtClean="0"/>
              <a:t>Normal pupils reacting to light</a:t>
            </a:r>
          </a:p>
        </p:txBody>
      </p:sp>
      <p:sp>
        <p:nvSpPr>
          <p:cNvPr id="180229" name="Rectangle 5"/>
          <p:cNvSpPr>
            <a:spLocks noGrp="1" noChangeArrowheads="1"/>
          </p:cNvSpPr>
          <p:nvPr>
            <p:ph type="body" sz="half" idx="2"/>
          </p:nvPr>
        </p:nvSpPr>
        <p:spPr>
          <a:xfrm>
            <a:off x="6167439" y="1438276"/>
            <a:ext cx="4498975" cy="5419725"/>
          </a:xfrm>
          <a:noFill/>
        </p:spPr>
        <p:txBody>
          <a:bodyPr/>
          <a:lstStyle/>
          <a:p>
            <a:pPr>
              <a:buFontTx/>
              <a:buNone/>
            </a:pPr>
            <a:r>
              <a:rPr lang="en-GB" altLang="en-US" b="1" smtClean="0"/>
              <a:t>Compression</a:t>
            </a:r>
            <a:endParaRPr lang="en-GB" altLang="en-US" smtClean="0"/>
          </a:p>
          <a:p>
            <a:pPr>
              <a:buFontTx/>
              <a:buNone/>
            </a:pPr>
            <a:r>
              <a:rPr lang="en-GB" altLang="en-US" smtClean="0"/>
              <a:t>The brain is under pressure because there is bleeding or swelling inside the skull</a:t>
            </a:r>
          </a:p>
          <a:p>
            <a:pPr>
              <a:buFontTx/>
              <a:buNone/>
            </a:pPr>
            <a:r>
              <a:rPr lang="en-GB" altLang="en-US" smtClean="0"/>
              <a:t>Might lead to Intense headache, flushed dry skin, slow strong pulse, responsiveness decreases</a:t>
            </a:r>
          </a:p>
          <a:p>
            <a:pPr>
              <a:buFontTx/>
              <a:buNone/>
            </a:pPr>
            <a:r>
              <a:rPr lang="en-GB" altLang="en-US" smtClean="0"/>
              <a:t>Pupils may be dilated or unequal</a:t>
            </a:r>
          </a:p>
        </p:txBody>
      </p:sp>
    </p:spTree>
    <p:extLst>
      <p:ext uri="{BB962C8B-B14F-4D97-AF65-F5344CB8AC3E}">
        <p14:creationId xmlns:p14="http://schemas.microsoft.com/office/powerpoint/2010/main" val="4111991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GB" altLang="en-US" smtClean="0"/>
              <a:t>Head injuries</a:t>
            </a:r>
          </a:p>
        </p:txBody>
      </p:sp>
      <p:sp>
        <p:nvSpPr>
          <p:cNvPr id="183299" name="Rectangle 3"/>
          <p:cNvSpPr>
            <a:spLocks noGrp="1" noChangeArrowheads="1"/>
          </p:cNvSpPr>
          <p:nvPr>
            <p:ph type="body" idx="1"/>
          </p:nvPr>
        </p:nvSpPr>
        <p:spPr>
          <a:xfrm>
            <a:off x="2063750" y="1438275"/>
            <a:ext cx="8064500" cy="4962525"/>
          </a:xfrm>
          <a:noFill/>
        </p:spPr>
        <p:txBody>
          <a:bodyPr/>
          <a:lstStyle/>
          <a:p>
            <a:pPr>
              <a:buFontTx/>
              <a:buNone/>
            </a:pPr>
            <a:r>
              <a:rPr lang="en-GB" altLang="en-US" b="1" dirty="0" smtClean="0"/>
              <a:t>Fractured skull:</a:t>
            </a:r>
          </a:p>
          <a:p>
            <a:pPr>
              <a:buFontTx/>
              <a:buNone/>
            </a:pPr>
            <a:r>
              <a:rPr lang="en-GB" altLang="en-US" b="1" dirty="0" smtClean="0"/>
              <a:t>Damage to the actual skull and bone</a:t>
            </a:r>
          </a:p>
          <a:p>
            <a:pPr>
              <a:buFontTx/>
              <a:buNone/>
            </a:pPr>
            <a:r>
              <a:rPr lang="en-GB" altLang="en-US" dirty="0" smtClean="0"/>
              <a:t>Casualty may also be suffering from concussion or compression of the skull</a:t>
            </a:r>
          </a:p>
          <a:p>
            <a:pPr>
              <a:buFontTx/>
              <a:buNone/>
            </a:pPr>
            <a:r>
              <a:rPr lang="en-GB" altLang="en-US" dirty="0" smtClean="0"/>
              <a:t>Bleeding, bruising or swelling on the scalp or face</a:t>
            </a:r>
          </a:p>
          <a:p>
            <a:pPr>
              <a:buFontTx/>
              <a:buNone/>
            </a:pPr>
            <a:r>
              <a:rPr lang="en-GB" altLang="en-US" dirty="0" smtClean="0"/>
              <a:t>Bloodshot eyes</a:t>
            </a:r>
          </a:p>
          <a:p>
            <a:pPr>
              <a:buFontTx/>
              <a:buNone/>
            </a:pPr>
            <a:r>
              <a:rPr lang="en-GB" altLang="en-US" dirty="0" smtClean="0"/>
              <a:t>Any fluid, including blood, coming from an ear or the nose</a:t>
            </a:r>
          </a:p>
          <a:p>
            <a:pPr>
              <a:buFontTx/>
              <a:buNone/>
            </a:pPr>
            <a:r>
              <a:rPr lang="en-GB" altLang="en-US" dirty="0" smtClean="0"/>
              <a:t>Pain on being touched</a:t>
            </a:r>
          </a:p>
        </p:txBody>
      </p:sp>
    </p:spTree>
    <p:extLst>
      <p:ext uri="{BB962C8B-B14F-4D97-AF65-F5344CB8AC3E}">
        <p14:creationId xmlns:p14="http://schemas.microsoft.com/office/powerpoint/2010/main" val="8497418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GB" altLang="en-US" smtClean="0"/>
              <a:t>Heart attack</a:t>
            </a:r>
          </a:p>
        </p:txBody>
      </p:sp>
      <p:sp>
        <p:nvSpPr>
          <p:cNvPr id="185347" name="Rectangle 3"/>
          <p:cNvSpPr>
            <a:spLocks noGrp="1" noChangeArrowheads="1"/>
          </p:cNvSpPr>
          <p:nvPr>
            <p:ph type="body" idx="1"/>
          </p:nvPr>
        </p:nvSpPr>
        <p:spPr>
          <a:xfrm>
            <a:off x="1774825" y="1828799"/>
            <a:ext cx="8642350" cy="5045075"/>
          </a:xfrm>
          <a:noFill/>
        </p:spPr>
        <p:txBody>
          <a:bodyPr/>
          <a:lstStyle/>
          <a:p>
            <a:pPr>
              <a:buFontTx/>
              <a:buNone/>
            </a:pPr>
            <a:r>
              <a:rPr lang="en-GB" altLang="en-US" dirty="0" smtClean="0"/>
              <a:t>A disruption to the normal pumping of the heart, may be caused by:</a:t>
            </a:r>
          </a:p>
          <a:p>
            <a:pPr>
              <a:buFontTx/>
              <a:buNone/>
            </a:pPr>
            <a:endParaRPr lang="en-GB" altLang="en-US" dirty="0" smtClean="0"/>
          </a:p>
          <a:p>
            <a:pPr>
              <a:buFontTx/>
              <a:buNone/>
            </a:pPr>
            <a:r>
              <a:rPr lang="en-GB" altLang="en-US" dirty="0" smtClean="0"/>
              <a:t>Blood clot</a:t>
            </a:r>
          </a:p>
          <a:p>
            <a:pPr>
              <a:buFontTx/>
              <a:buNone/>
            </a:pPr>
            <a:r>
              <a:rPr lang="en-GB" altLang="en-US" dirty="0" smtClean="0"/>
              <a:t>Narrowing of the arteries</a:t>
            </a:r>
          </a:p>
          <a:p>
            <a:pPr>
              <a:buFontTx/>
              <a:buNone/>
            </a:pPr>
            <a:r>
              <a:rPr lang="en-GB" altLang="en-US" dirty="0" smtClean="0"/>
              <a:t>Disruption to the electrical signal to the heart</a:t>
            </a:r>
          </a:p>
        </p:txBody>
      </p:sp>
    </p:spTree>
    <p:extLst>
      <p:ext uri="{BB962C8B-B14F-4D97-AF65-F5344CB8AC3E}">
        <p14:creationId xmlns:p14="http://schemas.microsoft.com/office/powerpoint/2010/main" val="13947702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GB" altLang="en-US" smtClean="0"/>
              <a:t>Signs and symptoms</a:t>
            </a:r>
          </a:p>
        </p:txBody>
      </p:sp>
      <p:sp>
        <p:nvSpPr>
          <p:cNvPr id="186371" name="Rectangle 3"/>
          <p:cNvSpPr>
            <a:spLocks noGrp="1" noChangeArrowheads="1"/>
          </p:cNvSpPr>
          <p:nvPr>
            <p:ph type="body" idx="1"/>
          </p:nvPr>
        </p:nvSpPr>
        <p:spPr>
          <a:xfrm>
            <a:off x="1774825" y="1690687"/>
            <a:ext cx="8642350" cy="4923473"/>
          </a:xfrm>
          <a:noFill/>
        </p:spPr>
        <p:txBody>
          <a:bodyPr/>
          <a:lstStyle/>
          <a:p>
            <a:pPr>
              <a:spcAft>
                <a:spcPct val="20000"/>
              </a:spcAft>
              <a:buFontTx/>
              <a:buNone/>
            </a:pPr>
            <a:r>
              <a:rPr lang="en-GB" altLang="en-US" dirty="0" smtClean="0"/>
              <a:t>Vice like pain in chest area, can possibly also be felt in left arm, neck, shoulders or back</a:t>
            </a:r>
          </a:p>
          <a:p>
            <a:pPr>
              <a:spcAft>
                <a:spcPct val="20000"/>
              </a:spcAft>
              <a:buFontTx/>
              <a:buNone/>
            </a:pPr>
            <a:r>
              <a:rPr lang="en-GB" altLang="en-US" dirty="0" smtClean="0"/>
              <a:t>Pale grey colour, may sweat</a:t>
            </a:r>
          </a:p>
          <a:p>
            <a:pPr>
              <a:spcAft>
                <a:spcPct val="20000"/>
              </a:spcAft>
              <a:buFontTx/>
              <a:buNone/>
            </a:pPr>
            <a:r>
              <a:rPr lang="en-GB" altLang="en-US" dirty="0" smtClean="0"/>
              <a:t>Pulse, not normal usually more rapid</a:t>
            </a:r>
          </a:p>
          <a:p>
            <a:pPr>
              <a:spcAft>
                <a:spcPct val="20000"/>
              </a:spcAft>
              <a:buFontTx/>
              <a:buNone/>
            </a:pPr>
            <a:r>
              <a:rPr lang="en-GB" altLang="en-US" dirty="0" smtClean="0"/>
              <a:t>Shortness of breath</a:t>
            </a:r>
          </a:p>
          <a:p>
            <a:pPr>
              <a:spcAft>
                <a:spcPct val="20000"/>
              </a:spcAft>
              <a:buFontTx/>
              <a:buNone/>
            </a:pPr>
            <a:r>
              <a:rPr lang="en-GB" altLang="en-US" dirty="0" smtClean="0"/>
              <a:t>Dizziness</a:t>
            </a:r>
          </a:p>
          <a:p>
            <a:pPr>
              <a:spcAft>
                <a:spcPct val="20000"/>
              </a:spcAft>
              <a:buFontTx/>
              <a:buNone/>
            </a:pPr>
            <a:r>
              <a:rPr lang="en-GB" altLang="en-US" dirty="0" smtClean="0"/>
              <a:t>Nausea</a:t>
            </a:r>
          </a:p>
          <a:p>
            <a:pPr>
              <a:spcAft>
                <a:spcPct val="20000"/>
              </a:spcAft>
              <a:buFontTx/>
              <a:buNone/>
            </a:pPr>
            <a:r>
              <a:rPr lang="en-GB" altLang="en-US" dirty="0" smtClean="0"/>
              <a:t>Sense of impending doom</a:t>
            </a:r>
          </a:p>
        </p:txBody>
      </p:sp>
    </p:spTree>
    <p:extLst>
      <p:ext uri="{BB962C8B-B14F-4D97-AF65-F5344CB8AC3E}">
        <p14:creationId xmlns:p14="http://schemas.microsoft.com/office/powerpoint/2010/main" val="31712210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n-GB" altLang="en-US" smtClean="0"/>
              <a:t>Treatment for heart attacks</a:t>
            </a:r>
          </a:p>
        </p:txBody>
      </p:sp>
      <p:sp>
        <p:nvSpPr>
          <p:cNvPr id="188419" name="Rectangle 3"/>
          <p:cNvSpPr>
            <a:spLocks noGrp="1" noChangeArrowheads="1"/>
          </p:cNvSpPr>
          <p:nvPr>
            <p:ph type="body" idx="1"/>
          </p:nvPr>
        </p:nvSpPr>
        <p:spPr>
          <a:xfrm>
            <a:off x="1774825" y="1859279"/>
            <a:ext cx="8642350" cy="4556761"/>
          </a:xfrm>
          <a:noFill/>
        </p:spPr>
        <p:txBody>
          <a:bodyPr/>
          <a:lstStyle/>
          <a:p>
            <a:pPr>
              <a:spcAft>
                <a:spcPct val="20000"/>
              </a:spcAft>
              <a:buNone/>
            </a:pPr>
            <a:r>
              <a:rPr lang="en-GB" altLang="en-US" dirty="0" smtClean="0"/>
              <a:t>Call for immediate medical assistance</a:t>
            </a:r>
          </a:p>
          <a:p>
            <a:pPr>
              <a:spcAft>
                <a:spcPct val="20000"/>
              </a:spcAft>
              <a:buFontTx/>
              <a:buNone/>
            </a:pPr>
            <a:r>
              <a:rPr lang="en-GB" altLang="en-US" dirty="0" smtClean="0"/>
              <a:t>Sit the casualty down and make them comfortable</a:t>
            </a:r>
          </a:p>
          <a:p>
            <a:pPr>
              <a:spcAft>
                <a:spcPct val="20000"/>
              </a:spcAft>
              <a:buFontTx/>
              <a:buNone/>
            </a:pPr>
            <a:r>
              <a:rPr lang="en-GB" altLang="en-US" dirty="0" smtClean="0"/>
              <a:t>Reassure the casualty</a:t>
            </a:r>
          </a:p>
          <a:p>
            <a:pPr>
              <a:spcAft>
                <a:spcPct val="20000"/>
              </a:spcAft>
              <a:buFontTx/>
              <a:buNone/>
            </a:pPr>
            <a:r>
              <a:rPr lang="en-GB" altLang="en-US" dirty="0" smtClean="0"/>
              <a:t>Check if they have any medication to take</a:t>
            </a:r>
          </a:p>
          <a:p>
            <a:pPr>
              <a:spcAft>
                <a:spcPct val="20000"/>
              </a:spcAft>
              <a:buFontTx/>
              <a:buNone/>
            </a:pPr>
            <a:r>
              <a:rPr lang="en-GB" altLang="en-US" dirty="0" smtClean="0"/>
              <a:t>Be prepared to start CPR</a:t>
            </a:r>
          </a:p>
          <a:p>
            <a:pPr>
              <a:spcAft>
                <a:spcPct val="20000"/>
              </a:spcAft>
              <a:buFontTx/>
              <a:buNone/>
            </a:pPr>
            <a:r>
              <a:rPr lang="en-GB" altLang="en-US" dirty="0" smtClean="0"/>
              <a:t>Administer 300mg of Aspirin (if not allergic)</a:t>
            </a:r>
          </a:p>
        </p:txBody>
      </p:sp>
    </p:spTree>
    <p:extLst>
      <p:ext uri="{BB962C8B-B14F-4D97-AF65-F5344CB8AC3E}">
        <p14:creationId xmlns:p14="http://schemas.microsoft.com/office/powerpoint/2010/main" val="119836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GB" altLang="en-US" smtClean="0"/>
              <a:t>Anaphylaxis</a:t>
            </a:r>
          </a:p>
        </p:txBody>
      </p:sp>
      <p:sp>
        <p:nvSpPr>
          <p:cNvPr id="190467" name="Rectangle 3"/>
          <p:cNvSpPr>
            <a:spLocks noGrp="1" noChangeArrowheads="1"/>
          </p:cNvSpPr>
          <p:nvPr>
            <p:ph type="body" idx="1"/>
          </p:nvPr>
        </p:nvSpPr>
        <p:spPr>
          <a:xfrm>
            <a:off x="1774825" y="1438275"/>
            <a:ext cx="8642350" cy="5589588"/>
          </a:xfrm>
          <a:noFill/>
        </p:spPr>
        <p:txBody>
          <a:bodyPr/>
          <a:lstStyle/>
          <a:p>
            <a:pPr>
              <a:buFontTx/>
              <a:buNone/>
            </a:pPr>
            <a:r>
              <a:rPr lang="en-GB" altLang="en-US" smtClean="0"/>
              <a:t>A massive over-reaction of the body’s immune system to some external factor.</a:t>
            </a:r>
          </a:p>
          <a:p>
            <a:r>
              <a:rPr lang="en-GB" altLang="en-US" smtClean="0"/>
              <a:t>Nuts</a:t>
            </a:r>
          </a:p>
          <a:p>
            <a:r>
              <a:rPr lang="en-GB" altLang="en-US" smtClean="0"/>
              <a:t>Penicillin or other drugs</a:t>
            </a:r>
          </a:p>
          <a:p>
            <a:r>
              <a:rPr lang="en-GB" altLang="en-US" smtClean="0"/>
              <a:t>Sea food</a:t>
            </a:r>
          </a:p>
          <a:p>
            <a:r>
              <a:rPr lang="en-GB" altLang="en-US" smtClean="0"/>
              <a:t>Bee or Wasp stings</a:t>
            </a:r>
          </a:p>
          <a:p>
            <a:endParaRPr lang="en-GB" altLang="en-US" smtClean="0"/>
          </a:p>
          <a:p>
            <a:pPr>
              <a:buFontTx/>
              <a:buNone/>
            </a:pPr>
            <a:r>
              <a:rPr lang="en-GB" altLang="en-US" smtClean="0"/>
              <a:t>May occur very quickly and may impair breathing, cause a rash or blotches, cause nausea or vomiting.  Casualty will be very frightened.</a:t>
            </a:r>
          </a:p>
        </p:txBody>
      </p:sp>
    </p:spTree>
    <p:extLst>
      <p:ext uri="{BB962C8B-B14F-4D97-AF65-F5344CB8AC3E}">
        <p14:creationId xmlns:p14="http://schemas.microsoft.com/office/powerpoint/2010/main" val="3506682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GB" altLang="en-US" smtClean="0"/>
              <a:t>Treatment for anaphylaxis</a:t>
            </a:r>
          </a:p>
        </p:txBody>
      </p:sp>
      <p:sp>
        <p:nvSpPr>
          <p:cNvPr id="191491" name="Rectangle 3"/>
          <p:cNvSpPr>
            <a:spLocks noGrp="1" noChangeArrowheads="1"/>
          </p:cNvSpPr>
          <p:nvPr>
            <p:ph type="body" idx="1"/>
          </p:nvPr>
        </p:nvSpPr>
        <p:spPr>
          <a:xfrm>
            <a:off x="1774825" y="1996439"/>
            <a:ext cx="8642350" cy="4948873"/>
          </a:xfrm>
          <a:noFill/>
        </p:spPr>
        <p:txBody>
          <a:bodyPr/>
          <a:lstStyle/>
          <a:p>
            <a:pPr>
              <a:spcAft>
                <a:spcPct val="20000"/>
              </a:spcAft>
              <a:buFontTx/>
              <a:buNone/>
            </a:pPr>
            <a:r>
              <a:rPr lang="en-GB" altLang="en-US" dirty="0" smtClean="0"/>
              <a:t>Immediate medical assistance is required</a:t>
            </a:r>
          </a:p>
          <a:p>
            <a:pPr>
              <a:spcAft>
                <a:spcPct val="20000"/>
              </a:spcAft>
              <a:buFontTx/>
              <a:buNone/>
            </a:pPr>
            <a:r>
              <a:rPr lang="en-GB" altLang="en-US" dirty="0" smtClean="0"/>
              <a:t>Reassure casualty</a:t>
            </a:r>
          </a:p>
          <a:p>
            <a:pPr>
              <a:spcAft>
                <a:spcPct val="20000"/>
              </a:spcAft>
              <a:buFontTx/>
              <a:buNone/>
            </a:pPr>
            <a:r>
              <a:rPr lang="en-GB" altLang="en-US" dirty="0" smtClean="0"/>
              <a:t>Check if they have an EPI pen they can inject</a:t>
            </a:r>
          </a:p>
          <a:p>
            <a:pPr>
              <a:spcAft>
                <a:spcPct val="20000"/>
              </a:spcAft>
              <a:buFontTx/>
              <a:buNone/>
            </a:pPr>
            <a:r>
              <a:rPr lang="en-GB" altLang="en-US" dirty="0" smtClean="0"/>
              <a:t>Be prepared to resuscitate if necessary</a:t>
            </a:r>
          </a:p>
        </p:txBody>
      </p:sp>
    </p:spTree>
    <p:extLst>
      <p:ext uri="{BB962C8B-B14F-4D97-AF65-F5344CB8AC3E}">
        <p14:creationId xmlns:p14="http://schemas.microsoft.com/office/powerpoint/2010/main" val="2521841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en-GB" altLang="en-US" dirty="0" smtClean="0"/>
              <a:t>Who is the most important person at an accident?</a:t>
            </a:r>
          </a:p>
        </p:txBody>
      </p:sp>
      <p:sp>
        <p:nvSpPr>
          <p:cNvPr id="130051" name="Rectangle 3"/>
          <p:cNvSpPr>
            <a:spLocks noGrp="1" noChangeArrowheads="1"/>
          </p:cNvSpPr>
          <p:nvPr>
            <p:ph type="body" idx="1"/>
          </p:nvPr>
        </p:nvSpPr>
        <p:spPr>
          <a:xfrm>
            <a:off x="1774825" y="1438276"/>
            <a:ext cx="8642350" cy="4932363"/>
          </a:xfrm>
          <a:noFill/>
        </p:spPr>
        <p:txBody>
          <a:bodyPr/>
          <a:lstStyle/>
          <a:p>
            <a:pPr>
              <a:buFontTx/>
              <a:buNone/>
            </a:pPr>
            <a:endParaRPr lang="en-GB" altLang="en-US" dirty="0" smtClean="0"/>
          </a:p>
          <a:p>
            <a:r>
              <a:rPr lang="en-GB" altLang="en-US" dirty="0" smtClean="0"/>
              <a:t>The person who is lying still and silent</a:t>
            </a:r>
          </a:p>
          <a:p>
            <a:r>
              <a:rPr lang="en-GB" altLang="en-US" dirty="0" smtClean="0"/>
              <a:t>The person loudly screaming for help</a:t>
            </a:r>
          </a:p>
          <a:p>
            <a:r>
              <a:rPr lang="en-GB" altLang="en-US" dirty="0" smtClean="0"/>
              <a:t>The person walking around shocked and dazed</a:t>
            </a:r>
          </a:p>
          <a:p>
            <a:r>
              <a:rPr lang="en-GB" altLang="en-US" dirty="0" smtClean="0"/>
              <a:t>You as the first aider</a:t>
            </a:r>
          </a:p>
        </p:txBody>
      </p:sp>
    </p:spTree>
    <p:extLst>
      <p:ext uri="{BB962C8B-B14F-4D97-AF65-F5344CB8AC3E}">
        <p14:creationId xmlns:p14="http://schemas.microsoft.com/office/powerpoint/2010/main" val="7747068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en-GB" altLang="en-US" smtClean="0"/>
              <a:t>Asthma</a:t>
            </a:r>
          </a:p>
        </p:txBody>
      </p:sp>
      <p:sp>
        <p:nvSpPr>
          <p:cNvPr id="196611" name="Rectangle 3"/>
          <p:cNvSpPr>
            <a:spLocks noGrp="1" noChangeArrowheads="1"/>
          </p:cNvSpPr>
          <p:nvPr>
            <p:ph type="body" idx="1"/>
          </p:nvPr>
        </p:nvSpPr>
        <p:spPr>
          <a:xfrm>
            <a:off x="1774825" y="1438275"/>
            <a:ext cx="8642350" cy="5589588"/>
          </a:xfrm>
          <a:noFill/>
        </p:spPr>
        <p:txBody>
          <a:bodyPr/>
          <a:lstStyle/>
          <a:p>
            <a:pPr>
              <a:buFontTx/>
              <a:buNone/>
            </a:pPr>
            <a:r>
              <a:rPr lang="en-GB" altLang="en-US" smtClean="0"/>
              <a:t>A breathing problem caused usually by a trigger.</a:t>
            </a:r>
          </a:p>
          <a:p>
            <a:r>
              <a:rPr lang="en-GB" altLang="en-US" smtClean="0"/>
              <a:t>Allergic reaction to pets or fur</a:t>
            </a:r>
          </a:p>
          <a:p>
            <a:r>
              <a:rPr lang="en-GB" altLang="en-US" smtClean="0"/>
              <a:t>Exercise</a:t>
            </a:r>
          </a:p>
          <a:p>
            <a:r>
              <a:rPr lang="en-GB" altLang="en-US" smtClean="0"/>
              <a:t>Stress</a:t>
            </a:r>
          </a:p>
          <a:p>
            <a:r>
              <a:rPr lang="en-GB" altLang="en-US" smtClean="0"/>
              <a:t>Pollen</a:t>
            </a:r>
          </a:p>
          <a:p>
            <a:r>
              <a:rPr lang="en-GB" altLang="en-US" smtClean="0"/>
              <a:t>Other specific trigger</a:t>
            </a:r>
          </a:p>
          <a:p>
            <a:endParaRPr lang="en-GB" altLang="en-US" smtClean="0"/>
          </a:p>
          <a:p>
            <a:pPr>
              <a:buFontTx/>
              <a:buNone/>
            </a:pPr>
            <a:r>
              <a:rPr lang="en-GB" altLang="en-US" smtClean="0"/>
              <a:t>Casualty has difficulty breathing and gasps for air</a:t>
            </a:r>
          </a:p>
          <a:p>
            <a:pPr>
              <a:buFontTx/>
              <a:buNone/>
            </a:pPr>
            <a:r>
              <a:rPr lang="en-GB" altLang="en-US" smtClean="0"/>
              <a:t>Noticeable wheezing with breathing</a:t>
            </a:r>
          </a:p>
        </p:txBody>
      </p:sp>
    </p:spTree>
    <p:extLst>
      <p:ext uri="{BB962C8B-B14F-4D97-AF65-F5344CB8AC3E}">
        <p14:creationId xmlns:p14="http://schemas.microsoft.com/office/powerpoint/2010/main" val="7654456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n-GB" altLang="en-US" smtClean="0"/>
              <a:t>Treatment</a:t>
            </a:r>
          </a:p>
        </p:txBody>
      </p:sp>
      <p:sp>
        <p:nvSpPr>
          <p:cNvPr id="194563" name="Rectangle 3"/>
          <p:cNvSpPr>
            <a:spLocks noGrp="1" noChangeArrowheads="1"/>
          </p:cNvSpPr>
          <p:nvPr>
            <p:ph type="body" idx="1"/>
          </p:nvPr>
        </p:nvSpPr>
        <p:spPr>
          <a:xfrm>
            <a:off x="1774825" y="1690687"/>
            <a:ext cx="8642350" cy="5254625"/>
          </a:xfrm>
          <a:noFill/>
        </p:spPr>
        <p:txBody>
          <a:bodyPr/>
          <a:lstStyle/>
          <a:p>
            <a:pPr>
              <a:spcAft>
                <a:spcPct val="20000"/>
              </a:spcAft>
              <a:buFontTx/>
              <a:buNone/>
            </a:pPr>
            <a:r>
              <a:rPr lang="en-GB" altLang="en-US" dirty="0" smtClean="0"/>
              <a:t>Sit the casualty down in a W position</a:t>
            </a:r>
          </a:p>
          <a:p>
            <a:pPr>
              <a:spcAft>
                <a:spcPct val="20000"/>
              </a:spcAft>
              <a:buFontTx/>
              <a:buNone/>
            </a:pPr>
            <a:r>
              <a:rPr lang="en-GB" altLang="en-US" dirty="0" smtClean="0"/>
              <a:t>Help them to take their inhaler, one puff every minute for 5 minutes</a:t>
            </a:r>
          </a:p>
          <a:p>
            <a:pPr>
              <a:spcAft>
                <a:spcPct val="20000"/>
              </a:spcAft>
              <a:buFontTx/>
              <a:buNone/>
            </a:pPr>
            <a:r>
              <a:rPr lang="en-GB" altLang="en-US" dirty="0" smtClean="0"/>
              <a:t>If no improvement within five minutes call for an ambulance</a:t>
            </a:r>
          </a:p>
          <a:p>
            <a:pPr>
              <a:spcAft>
                <a:spcPct val="20000"/>
              </a:spcAft>
              <a:buFontTx/>
              <a:buNone/>
            </a:pPr>
            <a:r>
              <a:rPr lang="en-GB" altLang="en-US" dirty="0" smtClean="0"/>
              <a:t>Keep the casualty safe, reassured and warm</a:t>
            </a:r>
          </a:p>
        </p:txBody>
      </p:sp>
    </p:spTree>
    <p:extLst>
      <p:ext uri="{BB962C8B-B14F-4D97-AF65-F5344CB8AC3E}">
        <p14:creationId xmlns:p14="http://schemas.microsoft.com/office/powerpoint/2010/main" val="24884909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Bites and stings</a:t>
            </a:r>
            <a:endParaRPr lang="en-GB" dirty="0"/>
          </a:p>
        </p:txBody>
      </p:sp>
      <p:sp>
        <p:nvSpPr>
          <p:cNvPr id="3" name="Content Placeholder 2"/>
          <p:cNvSpPr>
            <a:spLocks noGrp="1"/>
          </p:cNvSpPr>
          <p:nvPr>
            <p:ph idx="1"/>
          </p:nvPr>
        </p:nvSpPr>
        <p:spPr/>
        <p:txBody>
          <a:bodyPr/>
          <a:lstStyle/>
          <a:p>
            <a:r>
              <a:rPr lang="en-GB" dirty="0" smtClean="0"/>
              <a:t>Remove a sting by pushing it out with a flat piece of plastic or card (don’t use tweezers)</a:t>
            </a:r>
          </a:p>
          <a:p>
            <a:r>
              <a:rPr lang="en-GB" dirty="0" smtClean="0"/>
              <a:t>Remove ticks using the proper tick removal tool</a:t>
            </a:r>
          </a:p>
          <a:p>
            <a:r>
              <a:rPr lang="en-GB" dirty="0" smtClean="0"/>
              <a:t>Wipe the area with antiseptic wipes</a:t>
            </a:r>
          </a:p>
          <a:p>
            <a:endParaRPr lang="en-GB" dirty="0"/>
          </a:p>
          <a:p>
            <a:r>
              <a:rPr lang="en-GB" dirty="0" smtClean="0"/>
              <a:t>Be aware of any swellings or rashes that might occur and seek treatment </a:t>
            </a:r>
            <a:r>
              <a:rPr lang="en-GB" smtClean="0"/>
              <a:t>where necessary.</a:t>
            </a:r>
            <a:endParaRPr lang="en-GB" dirty="0"/>
          </a:p>
        </p:txBody>
      </p:sp>
    </p:spTree>
    <p:extLst>
      <p:ext uri="{BB962C8B-B14F-4D97-AF65-F5344CB8AC3E}">
        <p14:creationId xmlns:p14="http://schemas.microsoft.com/office/powerpoint/2010/main" val="10794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1774825" y="1438275"/>
            <a:ext cx="8642350" cy="5589588"/>
          </a:xfrm>
          <a:noFill/>
        </p:spPr>
        <p:txBody>
          <a:bodyPr/>
          <a:lstStyle/>
          <a:p>
            <a:pPr>
              <a:buFontTx/>
              <a:buNone/>
            </a:pPr>
            <a:r>
              <a:rPr lang="en-GB" altLang="en-US" sz="4000" b="1" dirty="0">
                <a:solidFill>
                  <a:srgbClr val="FF0000"/>
                </a:solidFill>
              </a:rPr>
              <a:t>YOU</a:t>
            </a:r>
            <a:r>
              <a:rPr lang="en-GB" altLang="en-US" sz="4000" b="1" dirty="0"/>
              <a:t> </a:t>
            </a:r>
            <a:r>
              <a:rPr lang="en-GB" altLang="en-US" dirty="0" smtClean="0"/>
              <a:t>as the first aider are the most important person</a:t>
            </a:r>
          </a:p>
          <a:p>
            <a:pPr>
              <a:buFontTx/>
              <a:buNone/>
            </a:pPr>
            <a:endParaRPr lang="en-GB" altLang="en-US" dirty="0" smtClean="0"/>
          </a:p>
          <a:p>
            <a:pPr>
              <a:buFontTx/>
              <a:buNone/>
            </a:pPr>
            <a:r>
              <a:rPr lang="en-GB" altLang="en-US" dirty="0" smtClean="0"/>
              <a:t>Without </a:t>
            </a:r>
            <a:r>
              <a:rPr lang="en-GB" altLang="en-US" sz="4000" b="1" dirty="0">
                <a:solidFill>
                  <a:srgbClr val="FF0000"/>
                </a:solidFill>
              </a:rPr>
              <a:t>YOU</a:t>
            </a:r>
            <a:r>
              <a:rPr lang="en-GB" altLang="en-US" b="1" dirty="0" smtClean="0"/>
              <a:t> </a:t>
            </a:r>
            <a:r>
              <a:rPr lang="en-GB" altLang="en-US" dirty="0" smtClean="0"/>
              <a:t>the other casualties might not survive</a:t>
            </a:r>
          </a:p>
          <a:p>
            <a:pPr>
              <a:buFontTx/>
              <a:buNone/>
            </a:pPr>
            <a:endParaRPr lang="en-GB" altLang="en-US" sz="4000" dirty="0"/>
          </a:p>
          <a:p>
            <a:pPr>
              <a:buFontTx/>
              <a:buNone/>
            </a:pPr>
            <a:r>
              <a:rPr lang="en-GB" altLang="en-US" sz="4000" b="1" dirty="0"/>
              <a:t>NEVER put yourself in danger -</a:t>
            </a:r>
          </a:p>
          <a:p>
            <a:pPr>
              <a:buFontTx/>
              <a:buNone/>
            </a:pPr>
            <a:r>
              <a:rPr lang="en-GB" altLang="en-US" sz="4000" b="1" dirty="0"/>
              <a:t>always assess the situation!</a:t>
            </a:r>
          </a:p>
        </p:txBody>
      </p:sp>
    </p:spTree>
    <p:extLst>
      <p:ext uri="{BB962C8B-B14F-4D97-AF65-F5344CB8AC3E}">
        <p14:creationId xmlns:p14="http://schemas.microsoft.com/office/powerpoint/2010/main" val="2538691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idx="4294967295"/>
          </p:nvPr>
        </p:nvSpPr>
        <p:spPr>
          <a:xfrm>
            <a:off x="1524000" y="1"/>
            <a:ext cx="8642350" cy="1052513"/>
          </a:xfrm>
        </p:spPr>
        <p:txBody>
          <a:bodyPr/>
          <a:lstStyle/>
          <a:p>
            <a:r>
              <a:rPr lang="en-GB" altLang="en-US" dirty="0" smtClean="0">
                <a:latin typeface="Arial" panose="020B0604020202020204" pitchFamily="34" charset="0"/>
                <a:cs typeface="Arial" panose="020B0604020202020204" pitchFamily="34" charset="0"/>
              </a:rPr>
              <a:t>The chain of survival</a:t>
            </a:r>
          </a:p>
        </p:txBody>
      </p:sp>
      <p:sp>
        <p:nvSpPr>
          <p:cNvPr id="132100" name="Oval 4"/>
          <p:cNvSpPr>
            <a:spLocks noChangeArrowheads="1"/>
          </p:cNvSpPr>
          <p:nvPr/>
        </p:nvSpPr>
        <p:spPr bwMode="auto">
          <a:xfrm>
            <a:off x="2208213" y="1989139"/>
            <a:ext cx="2303462" cy="15843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2101" name="Oval 5"/>
          <p:cNvSpPr>
            <a:spLocks noChangeArrowheads="1"/>
          </p:cNvSpPr>
          <p:nvPr/>
        </p:nvSpPr>
        <p:spPr bwMode="auto">
          <a:xfrm>
            <a:off x="2279650" y="1773239"/>
            <a:ext cx="2736850" cy="15843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aphicFrame>
        <p:nvGraphicFramePr>
          <p:cNvPr id="2" name="Diagram 1"/>
          <p:cNvGraphicFramePr/>
          <p:nvPr>
            <p:extLst>
              <p:ext uri="{D42A27DB-BD31-4B8C-83A1-F6EECF244321}">
                <p14:modId xmlns:p14="http://schemas.microsoft.com/office/powerpoint/2010/main" val="398452940"/>
              </p:ext>
            </p:extLst>
          </p:nvPr>
        </p:nvGraphicFramePr>
        <p:xfrm>
          <a:off x="567559" y="746234"/>
          <a:ext cx="10976741" cy="58831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6048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normAutofit/>
          </a:bodyPr>
          <a:lstStyle/>
          <a:p>
            <a:r>
              <a:rPr lang="en-GB" altLang="en-US" sz="5400" dirty="0" smtClean="0"/>
              <a:t>The Primary Survey</a:t>
            </a:r>
          </a:p>
        </p:txBody>
      </p:sp>
      <p:sp>
        <p:nvSpPr>
          <p:cNvPr id="133123" name="Rectangle 3"/>
          <p:cNvSpPr>
            <a:spLocks noGrp="1" noChangeArrowheads="1"/>
          </p:cNvSpPr>
          <p:nvPr>
            <p:ph type="body" idx="1"/>
          </p:nvPr>
        </p:nvSpPr>
        <p:spPr>
          <a:xfrm>
            <a:off x="1774825" y="2007476"/>
            <a:ext cx="8642350" cy="4794963"/>
          </a:xfrm>
          <a:noFill/>
        </p:spPr>
        <p:txBody>
          <a:bodyPr/>
          <a:lstStyle/>
          <a:p>
            <a:pPr>
              <a:buFontTx/>
              <a:buNone/>
            </a:pPr>
            <a:r>
              <a:rPr lang="en-GB" altLang="en-US" sz="6000" dirty="0">
                <a:solidFill>
                  <a:srgbClr val="E80649"/>
                </a:solidFill>
              </a:rPr>
              <a:t>D</a:t>
            </a:r>
            <a:r>
              <a:rPr lang="en-GB" altLang="en-US" sz="6000" dirty="0"/>
              <a:t> – Danger</a:t>
            </a:r>
          </a:p>
          <a:p>
            <a:pPr>
              <a:buFontTx/>
              <a:buNone/>
            </a:pPr>
            <a:r>
              <a:rPr lang="en-GB" altLang="en-US" sz="6000" dirty="0">
                <a:solidFill>
                  <a:srgbClr val="E80649"/>
                </a:solidFill>
              </a:rPr>
              <a:t>R</a:t>
            </a:r>
            <a:r>
              <a:rPr lang="en-GB" altLang="en-US" sz="6000" dirty="0"/>
              <a:t> – Response</a:t>
            </a:r>
          </a:p>
          <a:p>
            <a:pPr>
              <a:buFontTx/>
              <a:buNone/>
            </a:pPr>
            <a:r>
              <a:rPr lang="en-GB" altLang="en-US" sz="6000" dirty="0">
                <a:solidFill>
                  <a:srgbClr val="E80649"/>
                </a:solidFill>
              </a:rPr>
              <a:t>A</a:t>
            </a:r>
            <a:r>
              <a:rPr lang="en-GB" altLang="en-US" sz="6000" dirty="0"/>
              <a:t> – Airway</a:t>
            </a:r>
          </a:p>
          <a:p>
            <a:pPr>
              <a:buFontTx/>
              <a:buNone/>
            </a:pPr>
            <a:r>
              <a:rPr lang="en-GB" altLang="en-US" sz="6000" dirty="0">
                <a:solidFill>
                  <a:srgbClr val="E80649"/>
                </a:solidFill>
              </a:rPr>
              <a:t>B</a:t>
            </a:r>
            <a:r>
              <a:rPr lang="en-GB" altLang="en-US" sz="6000" dirty="0"/>
              <a:t> – Breathing</a:t>
            </a:r>
          </a:p>
          <a:p>
            <a:pPr>
              <a:buFontTx/>
              <a:buNone/>
            </a:pPr>
            <a:endParaRPr lang="en-GB" altLang="en-US" sz="6000" dirty="0"/>
          </a:p>
        </p:txBody>
      </p:sp>
    </p:spTree>
    <p:extLst>
      <p:ext uri="{BB962C8B-B14F-4D97-AF65-F5344CB8AC3E}">
        <p14:creationId xmlns:p14="http://schemas.microsoft.com/office/powerpoint/2010/main" val="24296519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23">
                                            <p:txEl>
                                              <p:pRg st="3" end="3"/>
                                            </p:txEl>
                                          </p:spTgt>
                                        </p:tgtEl>
                                        <p:attrNameLst>
                                          <p:attrName>style.visibility</p:attrName>
                                        </p:attrNameLst>
                                      </p:cBhvr>
                                      <p:to>
                                        <p:strVal val="visible"/>
                                      </p:to>
                                    </p:set>
                                    <p:anim calcmode="lin" valueType="num">
                                      <p:cBhvr additive="base">
                                        <p:cTn id="25" dur="500" fill="hold"/>
                                        <p:tgtEl>
                                          <p:spTgt spid="133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GB" altLang="en-US" dirty="0" smtClean="0"/>
              <a:t>Having checked </a:t>
            </a:r>
            <a:r>
              <a:rPr lang="en-GB" altLang="en-US" b="1" dirty="0" smtClean="0"/>
              <a:t>D.R.A.B.</a:t>
            </a:r>
          </a:p>
        </p:txBody>
      </p:sp>
      <p:sp>
        <p:nvSpPr>
          <p:cNvPr id="134147" name="Rectangle 3"/>
          <p:cNvSpPr>
            <a:spLocks noGrp="1" noChangeArrowheads="1"/>
          </p:cNvSpPr>
          <p:nvPr>
            <p:ph type="body" idx="1"/>
          </p:nvPr>
        </p:nvSpPr>
        <p:spPr>
          <a:xfrm>
            <a:off x="1774825" y="1881351"/>
            <a:ext cx="8642350" cy="5146511"/>
          </a:xfrm>
          <a:noFill/>
        </p:spPr>
        <p:txBody>
          <a:bodyPr/>
          <a:lstStyle/>
          <a:p>
            <a:pPr>
              <a:buFontTx/>
              <a:buNone/>
            </a:pPr>
            <a:r>
              <a:rPr lang="en-GB" altLang="en-US" sz="4000" dirty="0"/>
              <a:t>	GET HELP</a:t>
            </a:r>
          </a:p>
          <a:p>
            <a:pPr>
              <a:buFontTx/>
              <a:buNone/>
            </a:pPr>
            <a:endParaRPr lang="en-GB" altLang="en-US" sz="4000" dirty="0"/>
          </a:p>
          <a:p>
            <a:pPr>
              <a:buFontTx/>
              <a:buNone/>
            </a:pPr>
            <a:r>
              <a:rPr lang="en-GB" altLang="en-US" dirty="0" smtClean="0"/>
              <a:t>	Either:</a:t>
            </a:r>
          </a:p>
          <a:p>
            <a:r>
              <a:rPr lang="en-GB" altLang="en-US" dirty="0" smtClean="0"/>
              <a:t>	Go for help yourself</a:t>
            </a:r>
          </a:p>
          <a:p>
            <a:r>
              <a:rPr lang="en-GB" altLang="en-US" dirty="0" smtClean="0"/>
              <a:t>	Send someone else for help</a:t>
            </a:r>
          </a:p>
          <a:p>
            <a:pPr>
              <a:buFontTx/>
              <a:buNone/>
            </a:pPr>
            <a:endParaRPr lang="en-GB" altLang="en-US" dirty="0" smtClean="0"/>
          </a:p>
          <a:p>
            <a:pPr>
              <a:buFontTx/>
              <a:buNone/>
            </a:pPr>
            <a:r>
              <a:rPr lang="en-GB" altLang="en-US" dirty="0" smtClean="0"/>
              <a:t>	Know what information to give the emergency services</a:t>
            </a:r>
          </a:p>
        </p:txBody>
      </p:sp>
    </p:spTree>
    <p:extLst>
      <p:ext uri="{BB962C8B-B14F-4D97-AF65-F5344CB8AC3E}">
        <p14:creationId xmlns:p14="http://schemas.microsoft.com/office/powerpoint/2010/main" val="1112585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GB" altLang="en-US" dirty="0" smtClean="0"/>
              <a:t>Information needed</a:t>
            </a:r>
          </a:p>
        </p:txBody>
      </p:sp>
      <p:sp>
        <p:nvSpPr>
          <p:cNvPr id="135171" name="Rectangle 3"/>
          <p:cNvSpPr>
            <a:spLocks noGrp="1" noChangeArrowheads="1"/>
          </p:cNvSpPr>
          <p:nvPr>
            <p:ph type="body" idx="1"/>
          </p:nvPr>
        </p:nvSpPr>
        <p:spPr>
          <a:xfrm>
            <a:off x="1774825" y="1923393"/>
            <a:ext cx="8642350" cy="4950482"/>
          </a:xfrm>
          <a:noFill/>
        </p:spPr>
        <p:txBody>
          <a:bodyPr/>
          <a:lstStyle/>
          <a:p>
            <a:pPr>
              <a:spcAft>
                <a:spcPct val="20000"/>
              </a:spcAft>
            </a:pPr>
            <a:r>
              <a:rPr lang="en-GB" altLang="en-US" dirty="0" smtClean="0"/>
              <a:t>Where is the problem?</a:t>
            </a:r>
          </a:p>
          <a:p>
            <a:pPr>
              <a:spcAft>
                <a:spcPct val="20000"/>
              </a:spcAft>
            </a:pPr>
            <a:r>
              <a:rPr lang="en-GB" altLang="en-US" dirty="0" smtClean="0"/>
              <a:t>What happened?</a:t>
            </a:r>
          </a:p>
          <a:p>
            <a:pPr>
              <a:spcAft>
                <a:spcPct val="20000"/>
              </a:spcAft>
            </a:pPr>
            <a:r>
              <a:rPr lang="en-GB" altLang="en-US" dirty="0" smtClean="0"/>
              <a:t>How many casualties?</a:t>
            </a:r>
          </a:p>
          <a:p>
            <a:pPr>
              <a:spcAft>
                <a:spcPct val="20000"/>
              </a:spcAft>
            </a:pPr>
            <a:r>
              <a:rPr lang="en-GB" altLang="en-US" dirty="0" smtClean="0"/>
              <a:t>What are their injuries?</a:t>
            </a:r>
          </a:p>
          <a:p>
            <a:pPr>
              <a:spcAft>
                <a:spcPct val="20000"/>
              </a:spcAft>
            </a:pPr>
            <a:r>
              <a:rPr lang="en-GB" altLang="en-US" dirty="0" smtClean="0"/>
              <a:t>When did it all happen?</a:t>
            </a:r>
          </a:p>
          <a:p>
            <a:pPr>
              <a:spcAft>
                <a:spcPct val="20000"/>
              </a:spcAft>
            </a:pPr>
            <a:r>
              <a:rPr lang="en-GB" altLang="en-US" dirty="0" smtClean="0"/>
              <a:t>Who are you?</a:t>
            </a:r>
          </a:p>
          <a:p>
            <a:pPr>
              <a:buFontTx/>
              <a:buNone/>
            </a:pPr>
            <a:endParaRPr lang="en-GB" altLang="en-US" dirty="0" smtClean="0"/>
          </a:p>
        </p:txBody>
      </p:sp>
    </p:spTree>
    <p:extLst>
      <p:ext uri="{BB962C8B-B14F-4D97-AF65-F5344CB8AC3E}">
        <p14:creationId xmlns:p14="http://schemas.microsoft.com/office/powerpoint/2010/main" val="29366191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2660</Words>
  <Application>Microsoft Office PowerPoint</Application>
  <PresentationFormat>Widescreen</PresentationFormat>
  <Paragraphs>443</Paragraphs>
  <Slides>42</Slides>
  <Notes>38</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ＭＳ Ｐゴシック</vt:lpstr>
      <vt:lpstr>Arial</vt:lpstr>
      <vt:lpstr>Calibri</vt:lpstr>
      <vt:lpstr>Calibri Light</vt:lpstr>
      <vt:lpstr>Office Theme</vt:lpstr>
      <vt:lpstr>First Aid</vt:lpstr>
      <vt:lpstr>PowerPoint Presentation</vt:lpstr>
      <vt:lpstr>The aim of first aid</vt:lpstr>
      <vt:lpstr>Who is the most important person at an accident?</vt:lpstr>
      <vt:lpstr>PowerPoint Presentation</vt:lpstr>
      <vt:lpstr>The chain of survival</vt:lpstr>
      <vt:lpstr>The Primary Survey</vt:lpstr>
      <vt:lpstr>Having checked D.R.A.B.</vt:lpstr>
      <vt:lpstr>Information needed</vt:lpstr>
      <vt:lpstr>Leaving your casualty</vt:lpstr>
      <vt:lpstr>Cardio Pulmonary Resuscitation</vt:lpstr>
      <vt:lpstr>CPR for Children or Drowned Casualties</vt:lpstr>
      <vt:lpstr>Spinal injuries</vt:lpstr>
      <vt:lpstr>Shock</vt:lpstr>
      <vt:lpstr>Signs and symptoms of shock</vt:lpstr>
      <vt:lpstr>Treatment for shock</vt:lpstr>
      <vt:lpstr>Bleeding</vt:lpstr>
      <vt:lpstr>Treatment for bleeding</vt:lpstr>
      <vt:lpstr>Broken bones</vt:lpstr>
      <vt:lpstr>Signs and symptoms of broken bones</vt:lpstr>
      <vt:lpstr>Treatment for broken bones</vt:lpstr>
      <vt:lpstr>Strains, sprains and dislocations</vt:lpstr>
      <vt:lpstr>Signs and symptoms</vt:lpstr>
      <vt:lpstr>Treatment for strains and sprains</vt:lpstr>
      <vt:lpstr>Burns and scalds</vt:lpstr>
      <vt:lpstr>Signs and symptoms</vt:lpstr>
      <vt:lpstr>Treatment</vt:lpstr>
      <vt:lpstr>Blisters</vt:lpstr>
      <vt:lpstr>Choking</vt:lpstr>
      <vt:lpstr>Heat and cold</vt:lpstr>
      <vt:lpstr>Treatment for hypothermia</vt:lpstr>
      <vt:lpstr>Treatment for hyperthermia</vt:lpstr>
      <vt:lpstr>Head injuries</vt:lpstr>
      <vt:lpstr>Head injuries</vt:lpstr>
      <vt:lpstr>Heart attack</vt:lpstr>
      <vt:lpstr>Signs and symptoms</vt:lpstr>
      <vt:lpstr>Treatment for heart attacks</vt:lpstr>
      <vt:lpstr>Anaphylaxis</vt:lpstr>
      <vt:lpstr>Treatment for anaphylaxis</vt:lpstr>
      <vt:lpstr>Asthma</vt:lpstr>
      <vt:lpstr>Treatment</vt:lpstr>
      <vt:lpstr>Bites and stings</vt:lpstr>
    </vt:vector>
  </TitlesOfParts>
  <Company>The Duke of Edinburgh's Award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dc:title>
  <dc:creator>Dawn Scott</dc:creator>
  <cp:lastModifiedBy>Dawn Scott</cp:lastModifiedBy>
  <cp:revision>7</cp:revision>
  <dcterms:created xsi:type="dcterms:W3CDTF">2018-07-04T10:03:24Z</dcterms:created>
  <dcterms:modified xsi:type="dcterms:W3CDTF">2018-08-23T15:58:17Z</dcterms:modified>
</cp:coreProperties>
</file>