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68" r:id="rId6"/>
    <p:sldMasterId id="2147483678" r:id="rId7"/>
  </p:sldMasterIdLst>
  <p:notesMasterIdLst>
    <p:notesMasterId r:id="rId17"/>
  </p:notesMasterIdLst>
  <p:sldIdLst>
    <p:sldId id="269" r:id="rId8"/>
    <p:sldId id="273" r:id="rId9"/>
    <p:sldId id="324" r:id="rId10"/>
    <p:sldId id="274" r:id="rId11"/>
    <p:sldId id="326" r:id="rId12"/>
    <p:sldId id="325" r:id="rId13"/>
    <p:sldId id="329" r:id="rId14"/>
    <p:sldId id="328" r:id="rId15"/>
    <p:sldId id="322" r:id="rId16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DB2"/>
    <a:srgbClr val="AA5139"/>
    <a:srgbClr val="EE2651"/>
    <a:srgbClr val="FFD820"/>
    <a:srgbClr val="00AEEF"/>
    <a:srgbClr val="82C55B"/>
    <a:srgbClr val="1D3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29" autoAdjust="0"/>
    <p:restoredTop sz="86957" autoAdjust="0"/>
  </p:normalViewPr>
  <p:slideViewPr>
    <p:cSldViewPr snapToGrid="0">
      <p:cViewPr varScale="1">
        <p:scale>
          <a:sx n="65" d="100"/>
          <a:sy n="65" d="100"/>
        </p:scale>
        <p:origin x="996" y="78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-26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768" y="208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.xml" Id="rId8" /><Relationship Type="http://schemas.openxmlformats.org/officeDocument/2006/relationships/slide" Target="slides/slide6.xml" Id="rId13" /><Relationship Type="http://schemas.openxmlformats.org/officeDocument/2006/relationships/presProps" Target="presProps.xml" Id="rId18" /><Relationship Type="http://schemas.openxmlformats.org/officeDocument/2006/relationships/customXml" Target="../customXml/item3.xml" Id="rId3" /><Relationship Type="http://schemas.openxmlformats.org/officeDocument/2006/relationships/tableStyles" Target="tableStyles.xml" Id="rId21" /><Relationship Type="http://schemas.openxmlformats.org/officeDocument/2006/relationships/slideMaster" Target="slideMasters/slideMaster4.xml" Id="rId7" /><Relationship Type="http://schemas.openxmlformats.org/officeDocument/2006/relationships/slide" Target="slides/slide5.xml" Id="rId12" /><Relationship Type="http://schemas.openxmlformats.org/officeDocument/2006/relationships/notesMaster" Target="notesMasters/notesMaster1.xml" Id="rId17" /><Relationship Type="http://schemas.openxmlformats.org/officeDocument/2006/relationships/customXml" Target="../customXml/item2.xml" Id="rId2" /><Relationship Type="http://schemas.openxmlformats.org/officeDocument/2006/relationships/slide" Target="slides/slide9.xml" Id="rId16" /><Relationship Type="http://schemas.openxmlformats.org/officeDocument/2006/relationships/theme" Target="theme/theme1.xml" Id="rId20" /><Relationship Type="http://schemas.openxmlformats.org/officeDocument/2006/relationships/customXml" Target="../customXml/item1.xml" Id="rId1" /><Relationship Type="http://schemas.openxmlformats.org/officeDocument/2006/relationships/slideMaster" Target="slideMasters/slideMaster3.xml" Id="rId6" /><Relationship Type="http://schemas.openxmlformats.org/officeDocument/2006/relationships/slide" Target="slides/slide4.xml" Id="rId11" /><Relationship Type="http://schemas.openxmlformats.org/officeDocument/2006/relationships/slideMaster" Target="slideMasters/slideMaster2.xml" Id="rId5" /><Relationship Type="http://schemas.openxmlformats.org/officeDocument/2006/relationships/slide" Target="slides/slide8.xml" Id="rId15" /><Relationship Type="http://schemas.openxmlformats.org/officeDocument/2006/relationships/slide" Target="slides/slide3.xml" Id="rId10" /><Relationship Type="http://schemas.openxmlformats.org/officeDocument/2006/relationships/viewProps" Target="viewProps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2.xml" Id="rId9" /><Relationship Type="http://schemas.openxmlformats.org/officeDocument/2006/relationships/slide" Target="slides/slide7.xml" Id="rId14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3BEC3-5672-4008-ABCA-F10C945C4A14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FE1B-D046-4EB8-BFC4-4863D543C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7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46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07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75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6FE1B-D046-4EB8-BFC4-4863D543C7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21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9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9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26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6FE1B-D046-4EB8-BFC4-4863D543C76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98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191783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36443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85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9C6F65-B685-4146-84E5-2F241926D82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402375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80A211-7885-C748-A653-8EE422C95684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743389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5B15EC-C36A-154B-8098-B97EC5EA53A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31380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32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2770877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912FD8-9950-1E4D-821E-1A757CBD17EA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881735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36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299583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7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6727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276D60C-603E-C646-A41A-D68629C8AE6E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191884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066729-2D82-0040-A5DF-6FC460F5AC9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523833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4E99204-5AD2-2346-83ED-059DD4181CDC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222993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41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196445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0B337F4-18FA-414F-ABC6-6671EE497E78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287538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839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" y="2538000"/>
            <a:ext cx="9650413" cy="1440000"/>
          </a:xfrm>
          <a:noFill/>
        </p:spPr>
        <p:txBody>
          <a:bodyPr lIns="0" bIns="0" anchor="b">
            <a:noAutofit/>
          </a:bodyPr>
          <a:lstStyle>
            <a:lvl1pPr algn="l"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701" y="4032000"/>
            <a:ext cx="9650412" cy="1080000"/>
          </a:xfrm>
          <a:noFill/>
        </p:spPr>
        <p:txBody>
          <a:bodyPr l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3" y="6923444"/>
            <a:ext cx="2405658" cy="216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7718" y="6876950"/>
            <a:ext cx="3608487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19718" y="6876950"/>
            <a:ext cx="468000" cy="216000"/>
          </a:xfrm>
        </p:spPr>
        <p:txBody>
          <a:bodyPr>
            <a:noAutofit/>
          </a:bodyPr>
          <a:lstStyle>
            <a:lvl1pPr>
              <a:defRPr>
                <a:solidFill>
                  <a:srgbClr val="8400C6">
                    <a:alpha val="0"/>
                  </a:srgbClr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71113" y="687600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>
                <a:solidFill>
                  <a:srgbClr val="8400C6"/>
                </a:solidFill>
              </a:defRPr>
            </a:lvl1pPr>
          </a:lstStyle>
          <a:p>
            <a:pPr lvl="0" algn="r"/>
            <a:r>
              <a:rPr lang="en-GB" dirty="0">
                <a:solidFill>
                  <a:schemeClr val="bg1"/>
                </a:solidFill>
              </a:rPr>
              <a:t>The Duke of Edinburgh’s Award</a:t>
            </a:r>
          </a:p>
        </p:txBody>
      </p:sp>
    </p:spTree>
    <p:extLst>
      <p:ext uri="{BB962C8B-B14F-4D97-AF65-F5344CB8AC3E}">
        <p14:creationId xmlns:p14="http://schemas.microsoft.com/office/powerpoint/2010/main" val="3931747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536155"/>
            <a:ext cx="9650413" cy="1440000"/>
          </a:xfrm>
          <a:noFill/>
        </p:spPr>
        <p:txBody>
          <a:bodyPr lIns="0" bIns="0" anchor="b">
            <a:noAutofit/>
          </a:bodyPr>
          <a:lstStyle>
            <a:lvl1pPr>
              <a:lnSpc>
                <a:spcPct val="90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4032000"/>
            <a:ext cx="9650413" cy="1080000"/>
          </a:xfrm>
          <a:noFill/>
        </p:spPr>
        <p:txBody>
          <a:bodyPr lIns="0" b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51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A0C15-1AC7-DE4B-B585-6F5A83F4A16D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20964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C332040-871C-4D43-9C4E-32AF522077A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93992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4A190D5-7176-C54F-8874-A61C43E4B86A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2467485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A7FAB4-6873-334A-9DE6-2803E1883DD4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86789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65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1014297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7BAB3BB-3E42-704E-8FB5-68789B107F00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198340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82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1029811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800" y="2484438"/>
            <a:ext cx="396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32E459-6E63-2940-A9D9-84BA988CA145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257924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850" y="1817688"/>
            <a:ext cx="5148263" cy="5543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9013" y="2484438"/>
            <a:ext cx="36000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45113" y="1817688"/>
            <a:ext cx="5149850" cy="5543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add photo </a:t>
            </a:r>
            <a:br>
              <a:rPr lang="en-GB" dirty="0"/>
            </a:br>
            <a:r>
              <a:rPr lang="en-GB" dirty="0"/>
              <a:t>(will crop automatically to 154x143mm)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B50DB3C-5065-304F-83CF-D1FA05BCE3CC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70874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6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45113" y="3000468"/>
            <a:ext cx="7200000" cy="1559942"/>
          </a:xfrm>
        </p:spPr>
        <p:txBody>
          <a:bodyPr lIns="468000" tIns="360000" bIns="432000" anchor="ctr" anchorCtr="0">
            <a:spAutoFit/>
          </a:bodyPr>
          <a:lstStyle>
            <a:lvl1pPr>
              <a:spcAft>
                <a:spcPts val="0"/>
              </a:spcAft>
              <a:defRPr sz="2400">
                <a:solidFill>
                  <a:schemeClr val="accent1"/>
                </a:solidFill>
              </a:defRPr>
            </a:lvl1pPr>
            <a:lvl2pPr>
              <a:defRPr sz="1300" b="1"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GB" dirty="0"/>
              <a:t>Level 1 (quote)</a:t>
            </a:r>
          </a:p>
          <a:p>
            <a:pPr lvl="1"/>
            <a:r>
              <a:rPr lang="en-GB" dirty="0"/>
              <a:t>Level 2 (quote source)</a:t>
            </a:r>
          </a:p>
        </p:txBody>
      </p:sp>
    </p:spTree>
    <p:extLst>
      <p:ext uri="{BB962C8B-B14F-4D97-AF65-F5344CB8AC3E}">
        <p14:creationId xmlns:p14="http://schemas.microsoft.com/office/powerpoint/2010/main" val="55364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BB907D-1448-D248-8B10-75E4CBB399F2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68968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March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Update footer details using Insert &gt; Header &amp;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B870-EEFD-41FE-9A4E-B1C66D221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19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4A8BE04-8343-5E40-876E-CB5C57069F6D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105214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6" r:id="rId5"/>
    <p:sldLayoutId id="2147483653" r:id="rId6"/>
    <p:sldLayoutId id="2147483657" r:id="rId7"/>
    <p:sldLayoutId id="2147483654" r:id="rId8"/>
    <p:sldLayoutId id="2147483655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6" pos="124">
          <p15:clr>
            <a:srgbClr val="F26B43"/>
          </p15:clr>
        </p15:guide>
        <p15:guide id="7" pos="328">
          <p15:clr>
            <a:srgbClr val="F26B43"/>
          </p15:clr>
        </p15:guide>
        <p15:guide id="8" pos="6611">
          <p15:clr>
            <a:srgbClr val="F26B43"/>
          </p15:clr>
        </p15:guide>
        <p15:guide id="9" orient="horz" pos="4762">
          <p15:clr>
            <a:srgbClr val="F26B43"/>
          </p15:clr>
        </p15:guide>
        <p15:guide id="10" orient="horz" pos="4637">
          <p15:clr>
            <a:srgbClr val="F26B43"/>
          </p15:clr>
        </p15:guide>
        <p15:guide id="11" orient="horz" pos="1145">
          <p15:clr>
            <a:srgbClr val="F26B43"/>
          </p15:clr>
        </p15:guide>
        <p15:guide id="12" orient="horz" pos="4468">
          <p15:clr>
            <a:srgbClr val="F26B43"/>
          </p15:clr>
        </p15:guide>
        <p15:guide id="13" pos="623">
          <p15:clr>
            <a:srgbClr val="F26B43"/>
          </p15:clr>
        </p15:guide>
        <p15:guide id="14" pos="6407">
          <p15:clr>
            <a:srgbClr val="F26B43"/>
          </p15:clr>
        </p15:guide>
        <p15:guide id="15" orient="horz" pos="1565">
          <p15:clr>
            <a:srgbClr val="F26B43"/>
          </p15:clr>
        </p15:guide>
        <p15:guide id="16" pos="5646">
          <p15:clr>
            <a:srgbClr val="F26B43"/>
          </p15:clr>
        </p15:guide>
        <p15:guide id="17" orient="horz" pos="4127">
          <p15:clr>
            <a:srgbClr val="F26B43"/>
          </p15:clr>
        </p15:guide>
        <p15:guide id="18" pos="61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B9B82FF-0A98-E94A-BF45-AEEB3F802866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35424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1113" y="6876950"/>
            <a:ext cx="18000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00" b="1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23 March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GB"/>
              <a:t>Update footer details using Insert &gt; Header &amp;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A343F20-7B53-6541-9E8D-9EAC8D7D9B18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417603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  <a:prstGeom prst="rect">
            <a:avLst/>
          </a:prstGeom>
          <a:solidFill>
            <a:schemeClr val="tx2"/>
          </a:solidFill>
        </p:spPr>
        <p:txBody>
          <a:bodyPr vert="horz" lIns="540000" tIns="0" rIns="0" bIns="36000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9013" y="2484438"/>
            <a:ext cx="8713787" cy="406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9013" y="6876950"/>
            <a:ext cx="4356100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Update footer details using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0700" y="6876950"/>
            <a:ext cx="468313" cy="21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FD28B870-EEFD-41FE-9A4E-B1C66D22140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963813" y="0"/>
            <a:ext cx="1728000" cy="1619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0" y="208800"/>
            <a:ext cx="789465" cy="117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BE5193-5AC0-9E45-96AA-59FCDCDB9BE9}"/>
              </a:ext>
            </a:extLst>
          </p:cNvPr>
          <p:cNvSpPr txBox="1"/>
          <p:nvPr userDrawn="1"/>
        </p:nvSpPr>
        <p:spPr>
          <a:xfrm>
            <a:off x="9164940" y="694525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endParaRPr lang="en-US" baseline="0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F183052-4F7E-244D-92FD-09666DCDE900}"/>
              </a:ext>
            </a:extLst>
          </p:cNvPr>
          <p:cNvSpPr txBox="1">
            <a:spLocks/>
          </p:cNvSpPr>
          <p:nvPr userDrawn="1"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340613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0" indent="0" algn="l" defTabSz="1007943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100794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1007943" rtl="0" eaLnBrk="1" latinLnBrk="0" hangingPunct="1">
        <a:lnSpc>
          <a:spcPct val="12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1007943" rtl="0" eaLnBrk="1" latinLnBrk="0" hangingPunct="1">
        <a:lnSpc>
          <a:spcPct val="12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7">
          <p15:clr>
            <a:srgbClr val="F26B43"/>
          </p15:clr>
        </p15:guide>
        <p15:guide id="3" orient="horz" pos="1020">
          <p15:clr>
            <a:srgbClr val="F26B43"/>
          </p15:clr>
        </p15:guide>
        <p15:guide id="4" pos="124">
          <p15:clr>
            <a:srgbClr val="F26B43"/>
          </p15:clr>
        </p15:guide>
        <p15:guide id="5" pos="328">
          <p15:clr>
            <a:srgbClr val="F26B43"/>
          </p15:clr>
        </p15:guide>
        <p15:guide id="6" pos="6611">
          <p15:clr>
            <a:srgbClr val="F26B43"/>
          </p15:clr>
        </p15:guide>
        <p15:guide id="7" orient="horz" pos="4762">
          <p15:clr>
            <a:srgbClr val="F26B43"/>
          </p15:clr>
        </p15:guide>
        <p15:guide id="8" orient="horz" pos="4637">
          <p15:clr>
            <a:srgbClr val="F26B43"/>
          </p15:clr>
        </p15:guide>
        <p15:guide id="9" orient="horz" pos="1145">
          <p15:clr>
            <a:srgbClr val="F26B43"/>
          </p15:clr>
        </p15:guide>
        <p15:guide id="10" orient="horz" pos="4468">
          <p15:clr>
            <a:srgbClr val="F26B43"/>
          </p15:clr>
        </p15:guide>
        <p15:guide id="11" pos="623">
          <p15:clr>
            <a:srgbClr val="F26B43"/>
          </p15:clr>
        </p15:guide>
        <p15:guide id="12" pos="6407">
          <p15:clr>
            <a:srgbClr val="F26B43"/>
          </p15:clr>
        </p15:guide>
        <p15:guide id="13" orient="horz" pos="1565">
          <p15:clr>
            <a:srgbClr val="F26B43"/>
          </p15:clr>
        </p15:guide>
        <p15:guide id="14" pos="5646">
          <p15:clr>
            <a:srgbClr val="F26B43"/>
          </p15:clr>
        </p15:guide>
        <p15:guide id="15" orient="horz" pos="4127">
          <p15:clr>
            <a:srgbClr val="F26B43"/>
          </p15:clr>
        </p15:guide>
        <p15:guide id="16" pos="61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Z8GG468LeJI?feature=oembed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22FEA6-64A4-A049-8CDD-47DFF9F9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48"/>
            <a:ext cx="10691813" cy="7555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697" y="4075801"/>
            <a:ext cx="5196611" cy="1190083"/>
          </a:xfrm>
        </p:spPr>
        <p:txBody>
          <a:bodyPr/>
          <a:lstStyle/>
          <a:p>
            <a:r>
              <a:rPr lang="en-GB" dirty="0"/>
              <a:t>Start your Bronze DofE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2C1D5-EABA-9240-905C-C7F22EAD41D2}"/>
              </a:ext>
            </a:extLst>
          </p:cNvPr>
          <p:cNvSpPr/>
          <p:nvPr/>
        </p:nvSpPr>
        <p:spPr>
          <a:xfrm>
            <a:off x="0" y="0"/>
            <a:ext cx="219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F701B-924D-A348-B629-AF09B6766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9" y="396000"/>
            <a:ext cx="1020161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3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DofE?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59" y="2362232"/>
            <a:ext cx="3903815" cy="40671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DofE’s a life-changing adventure you don’t want to miss. 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It’s about going the extra mile ­– learning new skills for work and life, getting fitter, making a difference and broadening your horizons.</a:t>
            </a:r>
            <a:endParaRPr lang="en-US" sz="2000" strike="sngStrike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Millions of young people in the UK have already done their DofE.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Now it’s your turn.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Placeholder 19">
            <a:extLst>
              <a:ext uri="{FF2B5EF4-FFF2-40B4-BE49-F238E27FC236}">
                <a16:creationId xmlns:a16="http://schemas.microsoft.com/office/drawing/2014/main" id="{EC143F3B-E7F5-BF49-93B2-18CA05B7D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181" y="2606642"/>
            <a:ext cx="5734673" cy="382276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</p:spTree>
    <p:extLst>
      <p:ext uri="{BB962C8B-B14F-4D97-AF65-F5344CB8AC3E}">
        <p14:creationId xmlns:p14="http://schemas.microsoft.com/office/powerpoint/2010/main" val="99112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DofE?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4" name="Online Media 3" title="Bronze DofE | Start your DofE">
            <a:hlinkClick r:id="" action="ppaction://media"/>
            <a:extLst>
              <a:ext uri="{FF2B5EF4-FFF2-40B4-BE49-F238E27FC236}">
                <a16:creationId xmlns:a16="http://schemas.microsoft.com/office/drawing/2014/main" id="{89D262AD-293C-4960-A34F-5033769A12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2513" y="2019156"/>
            <a:ext cx="9086786" cy="51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7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I choose my activities?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604" y="2131041"/>
            <a:ext cx="9578603" cy="4371247"/>
          </a:xfrm>
        </p:spPr>
        <p:txBody>
          <a:bodyPr/>
          <a:lstStyle/>
          <a:p>
            <a:r>
              <a:rPr lang="en-US" sz="2000" dirty="0"/>
              <a:t>There’s loads to choose from ­­— most activities can count towards your DofE. </a:t>
            </a:r>
          </a:p>
          <a:p>
            <a:r>
              <a:rPr lang="en-GB" sz="2000" dirty="0"/>
              <a:t>Maybe you want to try something new? Or get better at something you already do? Your DofE can be whatever you want it to be.</a:t>
            </a:r>
          </a:p>
          <a:p>
            <a:r>
              <a:rPr lang="en-GB" sz="2000" dirty="0"/>
              <a:t>Activities for each DofE section take a minimum of one hour a week over a set period of time, so they can fit in around your studies and life outside school. </a:t>
            </a:r>
          </a:p>
          <a:p>
            <a:endParaRPr lang="en-GB" sz="20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0FE19E0-DC04-9540-A7C0-C16056B4CBB9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82D9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BRONZE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7B29DD-D96C-4C4F-BFC7-824518333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5160" r="1931" b="6042"/>
          <a:stretch/>
        </p:blipFill>
        <p:spPr>
          <a:xfrm>
            <a:off x="520699" y="4599316"/>
            <a:ext cx="9614508" cy="21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6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CB4ABC-2E1E-42C4-B3F4-6FED51B68B0F}"/>
              </a:ext>
            </a:extLst>
          </p:cNvPr>
          <p:cNvSpPr txBox="1"/>
          <p:nvPr/>
        </p:nvSpPr>
        <p:spPr>
          <a:xfrm>
            <a:off x="406401" y="1987191"/>
            <a:ext cx="2595418" cy="515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Volunteering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do?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5F775-5615-4C0A-B64A-183ECBCB0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2251" y="1838038"/>
            <a:ext cx="3279460" cy="2129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267DE-EB6C-43A0-87AC-27B1D46A4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589" y="3544226"/>
            <a:ext cx="3271121" cy="218054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34EBD29-5371-4188-A374-C828D5D4176C}"/>
              </a:ext>
            </a:extLst>
          </p:cNvPr>
          <p:cNvSpPr txBox="1">
            <a:spLocks/>
          </p:cNvSpPr>
          <p:nvPr/>
        </p:nvSpPr>
        <p:spPr>
          <a:xfrm>
            <a:off x="406401" y="2687781"/>
            <a:ext cx="3116106" cy="45258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Volunteering’s all about taking action and making a difference. 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choose the cause that means most to you. 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coaching a local football team to starting a campaign, you’ll give up your time to change things for the better.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It’s extremely rewarding — and it can give you the chance to experience the world of work.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02025D4-29F5-419F-BB58-630A9EC82D22}"/>
              </a:ext>
            </a:extLst>
          </p:cNvPr>
          <p:cNvSpPr txBox="1">
            <a:spLocks/>
          </p:cNvSpPr>
          <p:nvPr/>
        </p:nvSpPr>
        <p:spPr>
          <a:xfrm>
            <a:off x="3717637" y="2687780"/>
            <a:ext cx="3282458" cy="45258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Physical section is a chance for you to focus on your health and fitness — and have fun along the way. 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Try something different or concentrate on something you already do. From yoga to gym, skateboarding to wheelchair tennis — almost any dance, sport or fitness activity can count.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join a team or do it on your own. It’s up to you.</a:t>
            </a:r>
            <a:endParaRPr lang="en-GB" sz="1700" dirty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C73E1-BB24-4AE4-B6B0-2F8653D08AA6}"/>
              </a:ext>
            </a:extLst>
          </p:cNvPr>
          <p:cNvSpPr txBox="1"/>
          <p:nvPr/>
        </p:nvSpPr>
        <p:spPr>
          <a:xfrm>
            <a:off x="3717637" y="1987191"/>
            <a:ext cx="2595418" cy="600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Physical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796266-673A-4DA1-BC6D-C91459CBB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t="14657"/>
          <a:stretch/>
        </p:blipFill>
        <p:spPr>
          <a:xfrm>
            <a:off x="7200589" y="5381041"/>
            <a:ext cx="3271122" cy="19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4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750CD-FF43-4A6C-9F11-A92CED098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24" y="5344705"/>
            <a:ext cx="3282457" cy="2188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do?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05A8223-C36E-DA4C-8F82-C6A997A040D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9F39F-54E9-469D-8139-3D510736B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2687781"/>
            <a:ext cx="3116106" cy="452581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700" dirty="0"/>
              <a:t>From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coding to cookery, the Skills section lets you learn</a:t>
            </a:r>
            <a:r>
              <a:rPr lang="en-GB" sz="1700" dirty="0"/>
              <a:t> a new talent, develop existing skills and find something you love doing.</a:t>
            </a:r>
          </a:p>
          <a:p>
            <a:r>
              <a:rPr lang="en-GB" sz="1700" dirty="0"/>
              <a:t>If you’re interested in a specific field, this could be the perfect chance to do something related to it. If you’re interested in photography, for example, you could do that as your skill.</a:t>
            </a:r>
          </a:p>
          <a:p>
            <a:r>
              <a:rPr lang="en-GB" sz="1700" dirty="0"/>
              <a:t>You’ll grow in confidence and get a real sense of achievement.</a:t>
            </a:r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675873E4-9C18-494F-A52C-CA7259A70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8842" y="1830880"/>
            <a:ext cx="3275225" cy="2183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E27D3-9188-4A3F-A415-3945475BC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" b="15512"/>
          <a:stretch/>
        </p:blipFill>
        <p:spPr>
          <a:xfrm>
            <a:off x="7195226" y="3657602"/>
            <a:ext cx="3282458" cy="1867995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0730189-BBD6-4DE9-A951-D32EA162137F}"/>
              </a:ext>
            </a:extLst>
          </p:cNvPr>
          <p:cNvSpPr txBox="1">
            <a:spLocks/>
          </p:cNvSpPr>
          <p:nvPr/>
        </p:nvSpPr>
        <p:spPr>
          <a:xfrm>
            <a:off x="3717637" y="2687781"/>
            <a:ext cx="3282458" cy="45258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/>
              <a:t>Your expedition will give you lifelong memories. </a:t>
            </a:r>
          </a:p>
          <a:p>
            <a:r>
              <a:rPr lang="en-GB" sz="1700" dirty="0"/>
              <a:t>With a team of friends, you’ll plan your aim, choose your location and do some training to make sure you’re prepared — then spend two days and one night away.</a:t>
            </a:r>
          </a:p>
          <a:p>
            <a:r>
              <a:rPr lang="en-GB" sz="1700" dirty="0"/>
              <a:t>You can choose how you travel. You could do it on foot, by bike, canoe, kayak, wheelchair, sailing boat or even on horseback.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EBB10-0A21-44C4-820B-884BFBCF0301}"/>
              </a:ext>
            </a:extLst>
          </p:cNvPr>
          <p:cNvSpPr txBox="1"/>
          <p:nvPr/>
        </p:nvSpPr>
        <p:spPr>
          <a:xfrm>
            <a:off x="406401" y="1987191"/>
            <a:ext cx="2595418" cy="600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Skills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4EC4B-141C-498A-AB3D-988C09B6AAC8}"/>
              </a:ext>
            </a:extLst>
          </p:cNvPr>
          <p:cNvSpPr txBox="1"/>
          <p:nvPr/>
        </p:nvSpPr>
        <p:spPr>
          <a:xfrm>
            <a:off x="3717637" y="1987191"/>
            <a:ext cx="2595418" cy="6003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GB" sz="3000" b="1" dirty="0"/>
              <a:t>Expedition</a:t>
            </a:r>
          </a:p>
        </p:txBody>
      </p:sp>
    </p:spTree>
    <p:extLst>
      <p:ext uri="{BB962C8B-B14F-4D97-AF65-F5344CB8AC3E}">
        <p14:creationId xmlns:p14="http://schemas.microsoft.com/office/powerpoint/2010/main" val="258855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5B7CF-9E31-4564-A2A9-86BE5E98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Why do your DofE?</a:t>
            </a:r>
            <a:endParaRPr lang="en-GB" dirty="0"/>
          </a:p>
        </p:txBody>
      </p:sp>
      <p:pic>
        <p:nvPicPr>
          <p:cNvPr id="6" name="Picture 6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5CADC37F-4CB6-4682-9B51-0E515FFE9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5641" y="1860638"/>
            <a:ext cx="3295391" cy="18573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AFB55-7A43-4202-AD01-874441C9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1834" y="522813"/>
            <a:ext cx="4356100" cy="216000"/>
          </a:xfrm>
        </p:spPr>
        <p:txBody>
          <a:bodyPr/>
          <a:lstStyle/>
          <a:p>
            <a:r>
              <a:rPr lang="en-GB" sz="1200" dirty="0"/>
              <a:t>BRONZE</a:t>
            </a:r>
            <a:endParaRPr lang="en-GB" sz="1200" dirty="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8EFD6-BD3F-4F5A-9AF2-E42F1E8EF79D}"/>
              </a:ext>
            </a:extLst>
          </p:cNvPr>
          <p:cNvSpPr txBox="1"/>
          <p:nvPr/>
        </p:nvSpPr>
        <p:spPr>
          <a:xfrm>
            <a:off x="252445" y="1884744"/>
            <a:ext cx="6809456" cy="5463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07943">
              <a:lnSpc>
                <a:spcPct val="110000"/>
              </a:lnSpc>
              <a:spcAft>
                <a:spcPts val="1800"/>
              </a:spcAf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So why should you do your DofE? 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defTabSz="1007943">
              <a:lnSpc>
                <a:spcPct val="110000"/>
              </a:lnSpc>
              <a:spcAft>
                <a:spcPts val="1800"/>
              </a:spcAf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It’s hard to list all the benefits of achieving your Bronze Award, so here’s a quick snapshot. You’ll…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5750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Have lots of fun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Get healthier and happier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Meet incredible people and make lasting friendships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Have amazing new experiences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Find talents and passions you didn’t know you had 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Gain skills that employers value, which you can use on your CV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Become more confident and independent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Stand out from the crowd in college, university and job applications</a:t>
            </a:r>
          </a:p>
          <a:p>
            <a:pPr marL="283845" indent="-285750" defTabSz="100794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Make memories that will last a lifetime. 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816EB-7C28-418A-A4E4-B02B27CF6731}"/>
              </a:ext>
            </a:extLst>
          </p:cNvPr>
          <p:cNvSpPr txBox="1"/>
          <p:nvPr/>
        </p:nvSpPr>
        <p:spPr>
          <a:xfrm>
            <a:off x="7152431" y="6468969"/>
            <a:ext cx="3460141" cy="8749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07943">
              <a:lnSpc>
                <a:spcPct val="110000"/>
              </a:lnSpc>
            </a:pPr>
            <a:r>
              <a:rPr lang="en-GB" sz="1050" i="1" dirty="0">
                <a:ea typeface="+mn-lt"/>
                <a:cs typeface="+mn-lt"/>
              </a:rPr>
              <a:t>“Life doesn’t naturally happen, you’ve got to get involved. What better way to do that than do your DofE. As an employer I want to work with people who have a range of skills and can see things through.”  </a:t>
            </a:r>
            <a:r>
              <a:rPr lang="en-GB" sz="1050" b="1" dirty="0">
                <a:ea typeface="+mn-lt"/>
                <a:cs typeface="+mn-lt"/>
              </a:rPr>
              <a:t>Deborah Meaden, </a:t>
            </a:r>
            <a:r>
              <a:rPr lang="en-GB" sz="1050" dirty="0">
                <a:ea typeface="+mn-lt"/>
                <a:cs typeface="+mn-lt"/>
              </a:rPr>
              <a:t>entrepreneur.</a:t>
            </a:r>
            <a:endParaRPr lang="en-GB" sz="1050" dirty="0">
              <a:solidFill>
                <a:schemeClr val="tx2"/>
              </a:solidFill>
              <a:cs typeface="Arial"/>
            </a:endParaRPr>
          </a:p>
        </p:txBody>
      </p:sp>
      <p:pic>
        <p:nvPicPr>
          <p:cNvPr id="11" name="Picture 11" descr="A person with collar shirt&#10;&#10;Description automatically generated">
            <a:extLst>
              <a:ext uri="{FF2B5EF4-FFF2-40B4-BE49-F238E27FC236}">
                <a16:creationId xmlns:a16="http://schemas.microsoft.com/office/drawing/2014/main" id="{2A18AE98-38B7-428C-A633-0499A907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07" y="4631544"/>
            <a:ext cx="3304070" cy="1810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FE3DCB-51B7-46E3-A4B9-7897A27C5C23}"/>
              </a:ext>
            </a:extLst>
          </p:cNvPr>
          <p:cNvSpPr txBox="1"/>
          <p:nvPr/>
        </p:nvSpPr>
        <p:spPr>
          <a:xfrm>
            <a:off x="7139592" y="3777402"/>
            <a:ext cx="3460143" cy="15258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07943"/>
            <a:r>
              <a:rPr lang="en-GB" sz="1050" dirty="0">
                <a:ea typeface="+mn-lt"/>
                <a:cs typeface="+mn-lt"/>
              </a:rPr>
              <a:t>“As an actor I know how much Award holders’ experiences and the skills they’ve developed matter. Without determination and passion I wouldn’t be where I am today.”  </a:t>
            </a:r>
            <a:r>
              <a:rPr lang="en-GB" sz="1050" b="1" dirty="0">
                <a:ea typeface="+mn-lt"/>
                <a:cs typeface="+mn-lt"/>
              </a:rPr>
              <a:t>Benedict Cumberbatch, </a:t>
            </a:r>
            <a:r>
              <a:rPr lang="en-GB" sz="1050" dirty="0">
                <a:ea typeface="+mn-lt"/>
                <a:cs typeface="+mn-lt"/>
              </a:rPr>
              <a:t>actor. </a:t>
            </a:r>
            <a:endParaRPr lang="en-US" sz="1050" dirty="0">
              <a:cs typeface="Arial"/>
            </a:endParaRPr>
          </a:p>
          <a:p>
            <a:pPr defTabSz="1007943"/>
            <a:endParaRPr lang="en-GB" dirty="0"/>
          </a:p>
          <a:p>
            <a:pPr defTabSz="1007943"/>
            <a:endParaRPr lang="en-GB" dirty="0">
              <a:ea typeface="+mn-lt"/>
              <a:cs typeface="+mn-lt"/>
            </a:endParaRPr>
          </a:p>
          <a:p>
            <a:pPr defTabSz="1007943"/>
            <a:endParaRPr lang="en-GB" sz="1050" dirty="0">
              <a:ea typeface="+mn-lt"/>
              <a:cs typeface="+mn-lt"/>
            </a:endParaRPr>
          </a:p>
          <a:p>
            <a:pPr algn="l" defTabSz="1007943">
              <a:lnSpc>
                <a:spcPct val="110000"/>
              </a:lnSpc>
            </a:pPr>
            <a:endParaRPr lang="en-GB" sz="1050" dirty="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77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63813" cy="1619250"/>
          </a:xfrm>
        </p:spPr>
        <p:txBody>
          <a:bodyPr/>
          <a:lstStyle/>
          <a:p>
            <a:r>
              <a:rPr lang="en-GB" dirty="0"/>
              <a:t>Your DofE and 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06" y="1898259"/>
            <a:ext cx="5024499" cy="5195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700" dirty="0">
                <a:ea typeface="+mn-lt"/>
                <a:cs typeface="+mn-lt"/>
              </a:rPr>
              <a:t>The COVID-19 outbreak won’t stop you doing your DofE – far from it.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In fact, the DofE can help you navigate your ‘new normal’, expand your world and give you skills and experiences that can open doors in the future.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You get to choose and change your own activities, so you can pick ones that are easy to do safely under social distancing guidelines or from home. 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There are flexible ways to run expeditions so – when it’s safe to do so and Government guidelines allow – you can do yours during the pandemic, with all the benefits and memories you’d get at any other time.</a:t>
            </a:r>
            <a:endParaRPr lang="en-US" sz="1700" dirty="0">
              <a:ea typeface="+mn-lt"/>
              <a:cs typeface="+mn-lt"/>
            </a:endParaRPr>
          </a:p>
          <a:p>
            <a:r>
              <a:rPr lang="en-GB" sz="1700" dirty="0">
                <a:ea typeface="+mn-lt"/>
                <a:cs typeface="+mn-lt"/>
              </a:rPr>
              <a:t>Visit </a:t>
            </a:r>
            <a:r>
              <a:rPr lang="en-GB" sz="1700" b="1" dirty="0">
                <a:ea typeface="+mn-lt"/>
                <a:cs typeface="+mn-lt"/>
              </a:rPr>
              <a:t>DofE.org/</a:t>
            </a:r>
            <a:r>
              <a:rPr lang="en-GB" sz="1700" b="1" dirty="0" err="1">
                <a:ea typeface="+mn-lt"/>
                <a:cs typeface="+mn-lt"/>
              </a:rPr>
              <a:t>DofEWithADifference</a:t>
            </a:r>
            <a:r>
              <a:rPr lang="en-GB" sz="1700" b="1" dirty="0">
                <a:ea typeface="+mn-lt"/>
                <a:cs typeface="+mn-lt"/>
              </a:rPr>
              <a:t> </a:t>
            </a:r>
            <a:r>
              <a:rPr lang="en-GB" sz="1700" dirty="0">
                <a:ea typeface="+mn-lt"/>
                <a:cs typeface="+mn-lt"/>
              </a:rPr>
              <a:t>for loads of activity ideas and information. 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D790C4C-8EDC-1443-B14E-5F86293C0CDE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977CA44-300A-4714-BD3C-D8233CF1B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41" b="20792"/>
          <a:stretch/>
        </p:blipFill>
        <p:spPr>
          <a:xfrm>
            <a:off x="5619137" y="1991033"/>
            <a:ext cx="4561101" cy="50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5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your DofE now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C1B6CE8-4A60-5046-A898-BF8F4481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17" y="2463172"/>
            <a:ext cx="5662806" cy="462977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Are you ready to start an adventure you’ll never forget?</a:t>
            </a:r>
          </a:p>
          <a:p>
            <a:endParaRPr lang="en-GB" sz="2400" dirty="0">
              <a:ea typeface="+mn-lt"/>
              <a:cs typeface="+mn-lt"/>
            </a:endParaRPr>
          </a:p>
          <a:p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To get started with your DofE, speak to _____________.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B689AA1-175A-6044-AB0C-39F7C174D323}"/>
              </a:ext>
            </a:extLst>
          </p:cNvPr>
          <p:cNvSpPr txBox="1">
            <a:spLocks/>
          </p:cNvSpPr>
          <p:nvPr/>
        </p:nvSpPr>
        <p:spPr>
          <a:xfrm>
            <a:off x="7039113" y="3690851"/>
            <a:ext cx="2664000" cy="2860762"/>
          </a:xfrm>
          <a:prstGeom prst="rect">
            <a:avLst/>
          </a:prstGeom>
        </p:spPr>
        <p:txBody>
          <a:bodyPr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  <a:p>
            <a:pPr lvl="2"/>
            <a:r>
              <a:rPr lang="en-GB" dirty="0"/>
              <a:t>Job title</a:t>
            </a:r>
          </a:p>
          <a:p>
            <a:pPr lvl="3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dicta </a:t>
            </a:r>
            <a:r>
              <a:rPr lang="en-GB" dirty="0" err="1"/>
              <a:t>consequuntur</a:t>
            </a:r>
            <a:r>
              <a:rPr lang="en-GB" dirty="0"/>
              <a:t> vis </a:t>
            </a:r>
            <a:r>
              <a:rPr lang="en-GB" dirty="0" err="1"/>
              <a:t>eu</a:t>
            </a:r>
            <a:r>
              <a:rPr lang="en-GB" dirty="0"/>
              <a:t>, sea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falli</a:t>
            </a:r>
            <a:r>
              <a:rPr lang="en-GB" dirty="0"/>
              <a:t> </a:t>
            </a:r>
            <a:r>
              <a:rPr lang="en-GB" dirty="0" err="1"/>
              <a:t>utinam</a:t>
            </a:r>
            <a:r>
              <a:rPr lang="en-GB" dirty="0"/>
              <a:t> </a:t>
            </a:r>
            <a:r>
              <a:rPr lang="en-GB" dirty="0" err="1"/>
              <a:t>omnesque</a:t>
            </a:r>
            <a:r>
              <a:rPr lang="en-GB" dirty="0"/>
              <a:t>. His ad </a:t>
            </a:r>
            <a:r>
              <a:rPr lang="en-GB" dirty="0" err="1"/>
              <a:t>rebum</a:t>
            </a:r>
            <a:r>
              <a:rPr lang="en-GB" dirty="0"/>
              <a:t> </a:t>
            </a:r>
            <a:r>
              <a:rPr lang="en-GB" dirty="0" err="1"/>
              <a:t>placerat</a:t>
            </a:r>
            <a:r>
              <a:rPr lang="en-GB" dirty="0"/>
              <a:t>, populo </a:t>
            </a:r>
            <a:r>
              <a:rPr lang="en-GB" dirty="0" err="1"/>
              <a:t>veritus</a:t>
            </a:r>
            <a:r>
              <a:rPr lang="en-GB" dirty="0"/>
              <a:t> </a:t>
            </a:r>
            <a:r>
              <a:rPr lang="en-GB" dirty="0" err="1"/>
              <a:t>detraxit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, </a:t>
            </a:r>
            <a:r>
              <a:rPr lang="en-GB" dirty="0" err="1"/>
              <a:t>pertinax</a:t>
            </a:r>
            <a:r>
              <a:rPr lang="en-GB" dirty="0"/>
              <a:t> </a:t>
            </a:r>
            <a:r>
              <a:rPr lang="en-GB" dirty="0" err="1"/>
              <a:t>liberavisse</a:t>
            </a:r>
            <a:r>
              <a:rPr lang="en-GB" dirty="0"/>
              <a:t> duo id. Vim commune </a:t>
            </a:r>
            <a:r>
              <a:rPr lang="en-GB" dirty="0" err="1"/>
              <a:t>dissentias</a:t>
            </a:r>
            <a:r>
              <a:rPr lang="en-GB" dirty="0"/>
              <a:t> </a:t>
            </a:r>
            <a:r>
              <a:rPr lang="en-GB" dirty="0" err="1"/>
              <a:t>dissentiet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FF6F5C-1584-AF4A-BB55-50A861420095}"/>
              </a:ext>
            </a:extLst>
          </p:cNvPr>
          <p:cNvSpPr>
            <a:spLocks noChangeAspect="1"/>
          </p:cNvSpPr>
          <p:nvPr/>
        </p:nvSpPr>
        <p:spPr>
          <a:xfrm>
            <a:off x="7039113" y="2484438"/>
            <a:ext cx="1080000" cy="108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CAE00-6188-4D46-8257-9F7018399AA4}"/>
              </a:ext>
            </a:extLst>
          </p:cNvPr>
          <p:cNvSpPr txBox="1">
            <a:spLocks/>
          </p:cNvSpPr>
          <p:nvPr/>
        </p:nvSpPr>
        <p:spPr>
          <a:xfrm>
            <a:off x="567506" y="511791"/>
            <a:ext cx="898853" cy="31186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1007943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1007943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007943" rtl="0" eaLnBrk="1" latinLnBrk="0" hangingPunct="1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2000" indent="-216000" algn="l" defTabSz="1007943" rtl="0" eaLnBrk="1" latinLnBrk="0" hangingPunct="1">
              <a:lnSpc>
                <a:spcPct val="12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i="0" baseline="0" dirty="0">
                <a:solidFill>
                  <a:schemeClr val="accent1"/>
                </a:solidFill>
              </a:rPr>
              <a:t>BRONZE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0983C-1A3B-4B39-833F-5E1F057FC450}"/>
              </a:ext>
            </a:extLst>
          </p:cNvPr>
          <p:cNvSpPr txBox="1"/>
          <p:nvPr/>
        </p:nvSpPr>
        <p:spPr>
          <a:xfrm>
            <a:off x="7121913" y="655161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1007943">
              <a:lnSpc>
                <a:spcPct val="110000"/>
              </a:lnSpc>
            </a:pPr>
            <a:r>
              <a:rPr lang="en-US" sz="1400" dirty="0">
                <a:solidFill>
                  <a:schemeClr val="tx2"/>
                </a:solidFill>
              </a:rPr>
              <a:t>The </a:t>
            </a:r>
            <a:r>
              <a:rPr lang="en-US" sz="1400" dirty="0" err="1">
                <a:solidFill>
                  <a:schemeClr val="tx2"/>
                </a:solidFill>
              </a:rPr>
              <a:t>DofE</a:t>
            </a:r>
            <a:r>
              <a:rPr lang="en-US" sz="1400" dirty="0">
                <a:solidFill>
                  <a:schemeClr val="tx2"/>
                </a:solidFill>
              </a:rPr>
              <a:t> is a charity. </a:t>
            </a:r>
          </a:p>
          <a:p>
            <a:pPr defTabSz="1007943">
              <a:lnSpc>
                <a:spcPct val="110000"/>
              </a:lnSpc>
            </a:pPr>
            <a:r>
              <a:rPr lang="en-US" sz="1400" dirty="0">
                <a:solidFill>
                  <a:schemeClr val="tx2"/>
                </a:solidFill>
              </a:rPr>
              <a:t>Visit DofE.org for more information.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89038"/>
      </p:ext>
    </p:extLst>
  </p:cSld>
  <p:clrMapOvr>
    <a:masterClrMapping/>
  </p:clrMapOvr>
</p:sld>
</file>

<file path=ppt/theme/theme1.xml><?xml version="1.0" encoding="utf-8"?>
<a:theme xmlns:a="http://schemas.openxmlformats.org/drawingml/2006/main" name="DofE Purple+Green">
  <a:themeElements>
    <a:clrScheme name="DofE 2018 Purple+Green">
      <a:dk1>
        <a:srgbClr val="000000"/>
      </a:dk1>
      <a:lt1>
        <a:srgbClr val="FFFFFF"/>
      </a:lt1>
      <a:dk2>
        <a:srgbClr val="8400C6"/>
      </a:dk2>
      <a:lt2>
        <a:srgbClr val="F2F2F2"/>
      </a:lt2>
      <a:accent1>
        <a:srgbClr val="68F7B3"/>
      </a:accent1>
      <a:accent2>
        <a:srgbClr val="02269E"/>
      </a:accent2>
      <a:accent3>
        <a:srgbClr val="1D3163"/>
      </a:accent3>
      <a:accent4>
        <a:srgbClr val="FF6586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AE55D025-913A-364E-8E5D-48DD81F01255}"/>
    </a:ext>
  </a:extLst>
</a:theme>
</file>

<file path=ppt/theme/theme2.xml><?xml version="1.0" encoding="utf-8"?>
<a:theme xmlns:a="http://schemas.openxmlformats.org/drawingml/2006/main" name="DofE Navy+Salmon">
  <a:themeElements>
    <a:clrScheme name="DofE 2018 Navy+Salmon">
      <a:dk1>
        <a:srgbClr val="000000"/>
      </a:dk1>
      <a:lt1>
        <a:srgbClr val="FFFFFF"/>
      </a:lt1>
      <a:dk2>
        <a:srgbClr val="1D3163"/>
      </a:dk2>
      <a:lt2>
        <a:srgbClr val="F2F2F2"/>
      </a:lt2>
      <a:accent1>
        <a:srgbClr val="FF6586"/>
      </a:accent1>
      <a:accent2>
        <a:srgbClr val="02269E"/>
      </a:accent2>
      <a:accent3>
        <a:srgbClr val="8400C6"/>
      </a:accent3>
      <a:accent4>
        <a:srgbClr val="68F7B3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EE42F364-D3B2-F84D-A206-713341A428E7}"/>
    </a:ext>
  </a:extLst>
</a:theme>
</file>

<file path=ppt/theme/theme3.xml><?xml version="1.0" encoding="utf-8"?>
<a:theme xmlns:a="http://schemas.openxmlformats.org/drawingml/2006/main" name="DofE Blue+Green">
  <a:themeElements>
    <a:clrScheme name="DofE 2018 Blue+Green">
      <a:dk1>
        <a:srgbClr val="000000"/>
      </a:dk1>
      <a:lt1>
        <a:srgbClr val="FFFFFF"/>
      </a:lt1>
      <a:dk2>
        <a:srgbClr val="02269E"/>
      </a:dk2>
      <a:lt2>
        <a:srgbClr val="F2F2F2"/>
      </a:lt2>
      <a:accent1>
        <a:srgbClr val="68F7B3"/>
      </a:accent1>
      <a:accent2>
        <a:srgbClr val="8400C6"/>
      </a:accent2>
      <a:accent3>
        <a:srgbClr val="1D3163"/>
      </a:accent3>
      <a:accent4>
        <a:srgbClr val="FF6586"/>
      </a:accent4>
      <a:accent5>
        <a:srgbClr val="FEC665"/>
      </a:accent5>
      <a:accent6>
        <a:srgbClr val="F82D9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47713998-87B9-B341-AE60-804AD0612B8D}"/>
    </a:ext>
  </a:extLst>
</a:theme>
</file>

<file path=ppt/theme/theme4.xml><?xml version="1.0" encoding="utf-8"?>
<a:theme xmlns:a="http://schemas.openxmlformats.org/drawingml/2006/main" name="DofE Yellow+Pink">
  <a:themeElements>
    <a:clrScheme name="DofE 2018 Yellow+Pink">
      <a:dk1>
        <a:srgbClr val="000000"/>
      </a:dk1>
      <a:lt1>
        <a:srgbClr val="FFFFFF"/>
      </a:lt1>
      <a:dk2>
        <a:srgbClr val="FEC665"/>
      </a:dk2>
      <a:lt2>
        <a:srgbClr val="F2F2F2"/>
      </a:lt2>
      <a:accent1>
        <a:srgbClr val="F82D9F"/>
      </a:accent1>
      <a:accent2>
        <a:srgbClr val="02269E"/>
      </a:accent2>
      <a:accent3>
        <a:srgbClr val="1D3163"/>
      </a:accent3>
      <a:accent4>
        <a:srgbClr val="FF6586"/>
      </a:accent4>
      <a:accent5>
        <a:srgbClr val="8400C6"/>
      </a:accent5>
      <a:accent6>
        <a:srgbClr val="68F7B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defTabSz="1007943">
          <a:lnSpc>
            <a:spcPct val="110000"/>
          </a:lnSpc>
          <a:defRPr dirty="0">
            <a:solidFill>
              <a:schemeClr val="tx2"/>
            </a:solidFill>
          </a:defRPr>
        </a:defPPr>
      </a:lstStyle>
    </a:txDef>
  </a:objectDefaults>
  <a:extraClrSchemeLst/>
  <a:custClrLst>
    <a:custClr name="DofE Purple">
      <a:srgbClr val="8400C6"/>
    </a:custClr>
    <a:custClr name="Purple 80%">
      <a:srgbClr val="9D33D1"/>
    </a:custClr>
    <a:custClr name="Purple 60%">
      <a:srgbClr val="B566DD"/>
    </a:custClr>
    <a:custClr name="Purple 40%">
      <a:srgbClr val="CE99E8"/>
    </a:custClr>
    <a:custClr name="Purple 20%">
      <a:srgbClr val="E6CCF4"/>
    </a:custClr>
    <a:custClr name="DofE Green">
      <a:srgbClr val="68F7B3"/>
    </a:custClr>
    <a:custClr name="Green 80%">
      <a:srgbClr val="86F9C2"/>
    </a:custClr>
    <a:custClr name="Green 60%">
      <a:srgbClr val="A4FAD1"/>
    </a:custClr>
    <a:custClr name="Green 40%">
      <a:srgbClr val="C3FCE1"/>
    </a:custClr>
    <a:custClr name="Green 20%">
      <a:srgbClr val="E1FDF0"/>
    </a:custClr>
    <a:custClr name="DofE Blue">
      <a:srgbClr val="02269E"/>
    </a:custClr>
    <a:custClr name="Blue 80%">
      <a:srgbClr val="3551B1"/>
    </a:custClr>
    <a:custClr name="Blue 60%">
      <a:srgbClr val="677DC5"/>
    </a:custClr>
    <a:custClr name="Blue 40%">
      <a:srgbClr val="9AA8D8"/>
    </a:custClr>
    <a:custClr name="Blue 20%">
      <a:srgbClr val="CCD4EC"/>
    </a:custClr>
    <a:custClr name="DofE Navy">
      <a:srgbClr val="1D3163"/>
    </a:custClr>
    <a:custClr name="Navy 80%">
      <a:srgbClr val="4A5A82"/>
    </a:custClr>
    <a:custClr name="Navy 60%">
      <a:srgbClr val="7783A1"/>
    </a:custClr>
    <a:custClr name="Navy 40%">
      <a:srgbClr val="A5ADC1"/>
    </a:custClr>
    <a:custClr name="Navy 20%">
      <a:srgbClr val="D2D6E0"/>
    </a:custClr>
    <a:custClr name="DofE Salmon">
      <a:srgbClr val="FF6586"/>
    </a:custClr>
    <a:custClr name="Salmon 80%">
      <a:srgbClr val="FF849E"/>
    </a:custClr>
    <a:custClr name="Salmon 60%">
      <a:srgbClr val="FFA3B6"/>
    </a:custClr>
    <a:custClr name="Salmon 40%">
      <a:srgbClr val="FFC1CF"/>
    </a:custClr>
    <a:custClr name="Salmon 20%">
      <a:srgbClr val="FFE0E7"/>
    </a:custClr>
    <a:custClr name="DofE Yellow">
      <a:srgbClr val="FEC665"/>
    </a:custClr>
    <a:custClr name="Yellow 80%">
      <a:srgbClr val="FED184"/>
    </a:custClr>
    <a:custClr name="Yellow 60%">
      <a:srgbClr val="FEDDA3"/>
    </a:custClr>
    <a:custClr name="Yellow 40%">
      <a:srgbClr val="FFE8C1"/>
    </a:custClr>
    <a:custClr name="Yellow 20%">
      <a:srgbClr val="FFF4E0"/>
    </a:custClr>
    <a:custClr name="DofE Pink">
      <a:srgbClr val="F82D9F"/>
    </a:custClr>
    <a:custClr name="Pink 80%">
      <a:srgbClr val="F957B2"/>
    </a:custClr>
    <a:custClr name="Pink 60%">
      <a:srgbClr val="FB81C5"/>
    </a:custClr>
    <a:custClr name="Pink 40%">
      <a:srgbClr val="FCABD9"/>
    </a:custClr>
    <a:custClr name="Pink 20%">
      <a:srgbClr val="FED5EC"/>
    </a:custClr>
  </a:custClrLst>
  <a:extLst>
    <a:ext uri="{05A4C25C-085E-4340-85A3-A5531E510DB2}">
      <thm15:themeFamily xmlns:thm15="http://schemas.microsoft.com/office/thememl/2012/main" name="DofE Presentation - Landscape" id="{FE485D7E-D67B-964C-94AF-E509B657084C}" vid="{A8AABAB6-033A-9440-BBD2-481ECAF7A17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84DFEA320574C8AC99B6B918584C0" ma:contentTypeVersion="11" ma:contentTypeDescription="Create a new document." ma:contentTypeScope="" ma:versionID="5da4c73f68ccd9528ec0dffae8b0303c">
  <xsd:schema xmlns:xsd="http://www.w3.org/2001/XMLSchema" xmlns:xs="http://www.w3.org/2001/XMLSchema" xmlns:p="http://schemas.microsoft.com/office/2006/metadata/properties" xmlns:ns2="fcd19bee-0caf-49f9-b91c-7c4bf7df503d" xmlns:ns3="2f6786c9-f930-4c11-830f-026addb6655c" targetNamespace="http://schemas.microsoft.com/office/2006/metadata/properties" ma:root="true" ma:fieldsID="8492222a0d258baf8e40bf5ed578d1e2" ns2:_="" ns3:_="">
    <xsd:import namespace="fcd19bee-0caf-49f9-b91c-7c4bf7df503d"/>
    <xsd:import namespace="2f6786c9-f930-4c11-830f-026addb665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19bee-0caf-49f9-b91c-7c4bf7df50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786c9-f930-4c11-830f-026addb665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4E3D1A-8D46-45EB-9F3D-A310943C8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d19bee-0caf-49f9-b91c-7c4bf7df503d"/>
    <ds:schemaRef ds:uri="2f6786c9-f930-4c11-830f-026addb665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B490FD-F8DB-4BAA-95A4-162E73B7D6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D98E59-24EE-4BF5-85D8-315CA360AB10}">
  <ds:schemaRefs>
    <ds:schemaRef ds:uri="http://purl.org/dc/terms/"/>
    <ds:schemaRef ds:uri="2f6786c9-f930-4c11-830f-026addb6655c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fcd19bee-0caf-49f9-b91c-7c4bf7df503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DofE Purple+Green</Template>
  <TotalTime>786</TotalTime>
  <Words>439</Words>
  <Application>Microsoft Office PowerPoint</Application>
  <PresentationFormat>Custom</PresentationFormat>
  <Paragraphs>77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Arial,Sans-Serif</vt:lpstr>
      <vt:lpstr>Calibri</vt:lpstr>
      <vt:lpstr>DofE Purple+Green</vt:lpstr>
      <vt:lpstr>DofE Navy+Salmon</vt:lpstr>
      <vt:lpstr>DofE Blue+Green</vt:lpstr>
      <vt:lpstr>DofE Yellow+Pink</vt:lpstr>
      <vt:lpstr>Start your Bronze DofE</vt:lpstr>
      <vt:lpstr>What is the DofE?</vt:lpstr>
      <vt:lpstr>What is the DofE?</vt:lpstr>
      <vt:lpstr>How do I choose my activities?</vt:lpstr>
      <vt:lpstr>What will you do?</vt:lpstr>
      <vt:lpstr>What will you do?</vt:lpstr>
      <vt:lpstr>Why do your DofE?</vt:lpstr>
      <vt:lpstr>Your DofE and COVID-19</vt:lpstr>
      <vt:lpstr>Start your DofE now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layout</dc:title>
  <dc:creator>Ben Jory</dc:creator>
  <cp:lastModifiedBy>Katie Bamber</cp:lastModifiedBy>
  <cp:revision>193</cp:revision>
  <dcterms:created xsi:type="dcterms:W3CDTF">2018-06-04T15:43:45Z</dcterms:created>
  <dcterms:modified xsi:type="dcterms:W3CDTF">2020-07-20T10:58:13Z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0x0101006D384DFEA320574C8AC99B6B918584C0</vt:lpwstr>
  </property>
</Properties>
</file>