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5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gwneud eu DofE yn ffordd wych i'ch plentyn ddarganfod cymaint y gallant ei gyflawni.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rhoi'r cyfle i bobl ifanc wneud ffrindiau newydd, dilyn eu diddordebau, dysgu sgiliau newydd a gwneud gwahaniaeth yn ein cymuned. Mae cwblhau Gwobr DofE hefyd yn ffordd wych o greu argraff ar gyflogwyr.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hefyd yn ffordd heb fod yn gystadleuol a phwerus i bobl ifanc ddechrau credu ynddynt eu hunain, waeth beth fo'u cefndir, diddordebau a galluoedd. 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i'ch plentyn/unigolyn ifanc gofrestru i'w DofE, byddant yn cael eu cyfrif eDofE eu hunain.  Bydd yn eu helpu i gynllunio eu gweithgareddau ar-lein a defnyddio'r ap DofE am ddim.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cyfranogwyr ddefnyddio'r ap DofE am ddim i gynllunio gweithgareddau, cael cymeradwyaeth gan Arweinwyr, cofnodi tystiolaeth, cyflwyno rhaglenni i'w cwblhau a mwy.​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ddysgu sut mae defnyddio eu cyfrif eDofE drwy wylio'r fideos 'sut i' ar sianel YouTube DofE.​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hefyd yn derbyn Pecyn Croeso dwy'r post a fydd yn cynnwys ystod eang o wybodaeth a chyngor yn ogystal â rhagor o wybodaeth i rieni/gofalwyr.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pob cyfranogwr yn derbyn cerdyn DofE personol hefyd i roi gostyngiad iddynt a'u teuluoedd mewn nifer o siopau a argymhellir.  Bydd pobl ifanc ar lefel Gwobr Aur yn gymwys am ostyngiad ar eu hyswiriant car hefyd.​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" name="Shape 1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​Camau nesaf i rieni:​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​Gwiriwch brosesau'r ysgol / sefydliad ar gyfer cofrestru i DofE.​ 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rieni / gofalwyr gwblhau a dychwelyd gwaith papur a thalu.​ 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Dechreuwch sgwrs â'ch unigolyn ifanc am ba weithgareddau y gallent eu dewis ar gyfer eu DofE.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tair lefel Gwobr DofE - Efydd, Arian ac Aur. I gyflawni eu Gwobr, bydd angen i'ch plentyn gwblhau pedair adran – Gwirfoddoli, Corfforol, Sgiliau ac Alldaith [a phreswyl ar gyfer Gwobr Aur].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yr amser sy'n ofynnol i gwblhau pob adran yn amrywio, yn dibynnu ar a ydynt ar lefel Efydd, Arian neu Aur.​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dewis pa weithgareddau i'w gwneud ar gyfer pob adran ymddangos yn frawychus i rai pobl ifanc.  Ond mae'n bwysig cofio bod y rhan fwyaf o weithgareddau yn gallu cyfrif. Bydd y rhan fwyaf o bobl ifanc eisoes yn cymryd rhan mewn gweithgareddau a all gyfrif tuag at eu Gwobr DofE, ac mae nifer fawr o weithgareddau ar gael i bobl ifanc sy'n awyddus i roi cynnig ar rywbeth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bwysig gwneud yn siŵr bod y bobl ifanc yn cadw cofnod o'r amser y maent yn ei dreulio ar bob gweithgaredd.  Efallai y bydd angen eich cymorth arnynt hefyd i ddod o hyd i asesydd ar gyfer pob adran.  Aseswyr yw pobl sy'n gwirio bod gweithgareddau wedi'u cwblhau a disgrifio'r cynnydd sydd wedi'i wneud.  Dylai asesydd fod yn rhywun sydd â dealltwriaeth dda o'r gweithgaredd y maent wedi dewis ei wneud.  Gall fod yn unrhyw un heblaw am aelodau eich teulu.​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gofyn i bob unigolyn ifanc sy'n cwblhau gwobr DofE neilltuo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wirfoddoli mae gan bobl ifanc y cyfle i roi o'u hamser i helpu eraill neu wneud gwahaniaeth i achosion sy'n agos at eu calon.​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ogystal â newid pethau er gwell, gall gwirfoddoli fod yn hynod wobrwyol i'r bobl ifanc eu hunain - gan fagu eu hyder a synnwyr o annibyniaeth a datblygu sgiliau newydd y gallant eu defnyddio yn eu bywydau a gyrfaoedd yn y dyfodol.​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iddynt </a:t>
            </a:r>
            <a:r>
              <a:rPr b="1"/>
              <a:t>(cyflwynydd: mae croeso i chi ddefnyddio enghreifftiau o gyfranogwyr blaenorol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yr amser sy'n rhaid i bobl ifanc ei dreulio'n gwirfoddoli yn amrywio, yn dibynnu ar a ydynt ar lefel Efydd, Arian neu Aur.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pobl ifanc ddewis gwirfoddoli mewn unrhyw faes yr hoffent - yr unig reol yw'r ydym yn ei mynnu yw na ddylai pobl ifanc fod yn cymryd lle staff cyflogedig, er enghraifft drwy wirfoddoli i sefydliadau masnachol.​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Elfen allweddol o unrhyw Wobr DofE yw'r adran Gorfforol, lle anogir pobl ifanc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​Gwyddom fod gweithgarwch corfforol rheolaidd yn gwella iechyd corfforol a meddyliol pobl ifanc, felly mae'n arfer dda i'w meithrin tra dal yn ifanc.​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y nhw sydd i benderfynu pa weithgareddau a ddewisant, gan gynnwys a ydynt am ymuno â thîm neu ddewis gwneud gweithgareddau ar eu pen eu hunain.​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mai cwblhau'r adran Gorfforol yw'r hwb sydd ei angen ar unigolyn ifanc i roi cynnig ar rywbeth cwbl newydd, neu ganolbwyntio a gwella ar weithgaredd maent eisoes yn ei wneud. 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caiff pobl ifanc eu hannog i ddatblygu set o sgiliau ymarferol a chymdeithasol.​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yn gallu dewis a ydynt yn datblygu eu sgiliau mewn meysydd sydd eisoes o ddiddordeb iddynt, neu ddysgu am rywbeth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defnyddio eu hadran sgiliau i ddatblygu eu diddordebau a doniau mewn ystod eang o feysydd gan gynnwys dawnsio, codio cyfrifiadurol, gyrru a choginio (cyflwynydd: ychwanegwch eich enghreifftiau eich hun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ddatblygu diddordebau a doniau, bydd pobl ifanc yn mwynhau eu hunain a theimlo eu bod wedi cyflawni rhywbeth o ddifrif.​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yn gwella eu hyder ac yn dangos eu bod yn ymroddedig, brwdfrydig ac yn gallu derbyn her.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pobl ifanc sy'n cymryd rhan mewn Gwobr DofE yn cymryd rhan mewn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byddant yn cynllunio eu nod, dewis eu lleoliad ac yn gwneud rhywfaint o hyfforddiant i wneud yn siŵr eu bod yn barod ac yn gwybod beth maent yn ei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​Mae'r amser mae pobl ifanc yn ei dreulio oddi cartref yn dibynnu ar lefel y wobr maent yn ei gwneud - bydd yn o leiaf 1 noson ar gyfer Efydd, 2 noson ar gyfer Arian a 3 noson ar gyfer Aur.​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​Gallant ddewis sut yr hoffent deithio - nid oes rhaid iddynt deithio ar droed. Gallent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​Mae'r alldaith yn brofiad anhygoel a fydd yn helpu eich unigolyn ifanc i ddatblygu sgiliau gwytnwch, cyfathrebu, gwaith tîm ac arweinyddiaeth. 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(Cyflwynydd: Dim ond os ydych chi'n cyflwyno i rieni/gofalwyr darpar gyfranogwyr gwobr aur y dylech ddefnyddio'r sleid hon.)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ennill y Wobr Aur, mae adran ychwanegol - yr Adran Breswyl.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brofiad mawr, cyffrous a boddhaus, lle treulir amser gyda phobl nad ydynt erioed wedi'u cyfarfod o'r blaen.​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 ddysgu i eira fyrddio yn yr Alban i helpu mewn gwersyll plant, mae yna lawer o bosibiliadau cyffrous i gymryd rhan ynddynt - yn y DU a thramor.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gwblhau eu hadran breswyl, bydd pobl ifanc yn dysgu sut i weithio gyda phobl o gefndiroedd gwahanol a magu hyder wrth aros mewn amgylcheddau newydd. 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sawl ffordd y gallwch helpu eich unigolyn ifanc i gyflawni eu Gwobr DofE.​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​Dylech ddarparu arweiniad a chyngor - eu cefnogi i ddewis eu gweithgareddau a'u helpu i ddod o hyd i aseswyr. Mae'n bwysig cadw cofnod o'r amser y mae eich unigolyn ifanc yn ei dreulio ar bob gweithgaredd.  Bydd angen iddynt hefyd ddod o hyd i Asesydd i wirio eu bod wedi cwblhau'r gweithgareddau a disgrifio'r cynnydd y maent wedi'i wneud.  Dylai asesydd fod yn rhywun sydd â dealltwriaeth dda o'r gweithgaredd y maent wedi dewis ei wneud.  Gall fod yn unrhyw un heblaw am aelodau eich teulu.​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​Anogaeth - Gall cynnal cymhelliant, yn enwedig dros amserlenni hwy, fod yn heriol.​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​Os oes ei angen arnynt, helpwch nhw i aros ar ben ffordd gyda'u gweithgareddau, yn enwedig y rheiny sy'n cael eu gwneud gartref.​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​Cymorth ymarferol - Efallai y bydd yn ofynnol i chi eu danfon i/casglu o alldeithiau a gweithgareddau, gwnewch yn siŵr fod ganddynt yr holl gêr a'ch bod yn golchi'r gêr pan fyddant yn cyrraedd adref!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​Cydnabod llwyddiant - Gobeithiwn y bydd pob sefydliad yn cydnabod cyflawniad arbennig, ac mae'r un mor bwysig derbyn y gydnabyddiaeth honno gan aelodau'r teulu. 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6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6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2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4323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1" y="2114499"/>
            <a:ext cx="9800859" cy="4953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33" y="258329"/>
            <a:ext cx="3589928" cy="12486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5422201" y="3780001"/>
            <a:ext cx="52698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xfrm>
            <a:off x="444498" y="278706"/>
            <a:ext cx="2261238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</a:t>
            </a:r>
            <a:r>
              <a:rPr spc="-100"/>
              <a:t> rôl</a:t>
            </a:r>
          </a:p>
        </p:txBody>
      </p:sp>
      <p:sp>
        <p:nvSpPr>
          <p:cNvPr id="154" name="Shape 154"/>
          <p:cNvSpPr/>
          <p:nvPr/>
        </p:nvSpPr>
        <p:spPr>
          <a:xfrm>
            <a:off x="444500" y="1217240"/>
            <a:ext cx="4535805" cy="2983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2371725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Arweiniad  Anogaeth</a:t>
            </a:r>
          </a:p>
          <a:p>
            <a:pPr marR="5080" indent="12700">
              <a:lnSpc>
                <a:spcPct val="155600"/>
              </a:lnSpc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Cymorth </a:t>
            </a:r>
            <a:r>
              <a:rPr spc="-40"/>
              <a:t>ymarferol  </a:t>
            </a:r>
            <a:r>
              <a:t>Cydnabod</a:t>
            </a:r>
            <a:r>
              <a:rPr spc="-170"/>
              <a:t> </a:t>
            </a:r>
            <a:r>
              <a:rPr spc="-40"/>
              <a:t>llwyddiant</a:t>
            </a:r>
          </a:p>
        </p:txBody>
      </p:sp>
      <p:pic>
        <p:nvPicPr>
          <p:cNvPr id="155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xfrm>
            <a:off x="444499" y="278706"/>
            <a:ext cx="8324216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60" name="Shape 160"/>
          <p:cNvSpPr/>
          <p:nvPr/>
        </p:nvSpPr>
        <p:spPr>
          <a:xfrm>
            <a:off x="5345998" y="1276806"/>
            <a:ext cx="4888806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457196" y="1276806"/>
            <a:ext cx="4888809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7198" y="1276806"/>
            <a:ext cx="2396571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5346000" y="1276805"/>
            <a:ext cx="3157617" cy="314081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8497123" y="1276806"/>
            <a:ext cx="1737682" cy="5826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5346000" y="4411112"/>
            <a:ext cx="3157617" cy="269169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2853763" y="1276806"/>
            <a:ext cx="2492252" cy="58260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xfrm>
            <a:off x="444496" y="278706"/>
            <a:ext cx="3750316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72" name="Shape 172"/>
          <p:cNvSpPr/>
          <p:nvPr/>
        </p:nvSpPr>
        <p:spPr>
          <a:xfrm>
            <a:off x="444500" y="1522192"/>
            <a:ext cx="4599305" cy="4168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EFD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 </a:t>
            </a:r>
            <a:r>
              <a:t>barod i  gefnogi </a:t>
            </a:r>
            <a:r>
              <a:rPr spc="-5"/>
              <a:t>eich</a:t>
            </a:r>
            <a:r>
              <a:rPr spc="-100"/>
              <a:t> </a:t>
            </a:r>
            <a:r>
              <a:t>plentyn/  </a:t>
            </a:r>
            <a:r>
              <a:rPr spc="-100"/>
              <a:t>unigolyn </a:t>
            </a:r>
            <a:r>
              <a:rPr spc="-90"/>
              <a:t>ifanc </a:t>
            </a:r>
            <a:r>
              <a:t>i  </a:t>
            </a:r>
            <a:r>
              <a:rPr spc="-100"/>
              <a:t>ddechrau </a:t>
            </a:r>
            <a:r>
              <a:rPr spc="-75"/>
              <a:t>antur </a:t>
            </a:r>
            <a:r>
              <a:rPr spc="-45"/>
              <a:t>na  </a:t>
            </a:r>
            <a:r>
              <a:rPr spc="-80"/>
              <a:t>fyddant </a:t>
            </a:r>
            <a:r>
              <a:t>byth </a:t>
            </a:r>
            <a:r>
              <a:rPr spc="-5"/>
              <a:t>yn ei  hanghoﬁo?</a:t>
            </a:r>
          </a:p>
          <a:p>
            <a:pPr marR="275590" indent="12700">
              <a:spcBef>
                <a:spcPts val="2100"/>
              </a:spcBef>
              <a:defRPr sz="2400" b="1">
                <a:solidFill>
                  <a:srgbClr val="FEFD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73" name="Shape 173"/>
          <p:cNvSpPr/>
          <p:nvPr/>
        </p:nvSpPr>
        <p:spPr>
          <a:xfrm>
            <a:off x="7251000" y="4103489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5"/>
              <a:t> title&gt;</a:t>
            </a:r>
          </a:p>
        </p:txBody>
      </p:sp>
      <p:sp>
        <p:nvSpPr>
          <p:cNvPr id="174" name="Shape 174"/>
          <p:cNvSpPr/>
          <p:nvPr/>
        </p:nvSpPr>
        <p:spPr>
          <a:xfrm>
            <a:off x="7250999" y="4835788"/>
            <a:ext cx="2987680" cy="136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</p:txBody>
      </p:sp>
      <p:sp>
        <p:nvSpPr>
          <p:cNvPr id="175" name="Shape 175"/>
          <p:cNvSpPr/>
          <p:nvPr/>
        </p:nvSpPr>
        <p:spPr>
          <a:xfrm>
            <a:off x="7202661" y="6698945"/>
            <a:ext cx="3045464" cy="400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36980">
              <a:spcBef>
                <a:spcPts val="1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76" name="Shape 176"/>
          <p:cNvSpPr/>
          <p:nvPr/>
        </p:nvSpPr>
        <p:spPr>
          <a:xfrm>
            <a:off x="5523798" y="457210"/>
            <a:ext cx="4711006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77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3834698" y="10"/>
            <a:ext cx="6857305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6" name="Shape 86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444500" y="278706"/>
            <a:ext cx="4730750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8" name="Shape 88"/>
          <p:cNvSpPr/>
          <p:nvPr/>
        </p:nvSpPr>
        <p:spPr>
          <a:xfrm>
            <a:off x="444497" y="1522190"/>
            <a:ext cx="5590546" cy="4023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80975" indent="12700" algn="just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Mae’r DofE yn antur sy’n  </a:t>
            </a:r>
            <a:r>
              <a:rPr spc="0"/>
              <a:t>newid bywyd i bobl</a:t>
            </a:r>
            <a:r>
              <a:rPr spc="-100"/>
              <a:t> </a:t>
            </a:r>
            <a:r>
              <a:rPr spc="0"/>
              <a:t>ifanc  </a:t>
            </a:r>
            <a:r>
              <a:t>rhwng 14-24</a:t>
            </a:r>
            <a:r>
              <a:rPr spc="-20"/>
              <a:t> </a:t>
            </a:r>
            <a:r>
              <a:rPr spc="0"/>
              <a:t>oed</a:t>
            </a:r>
          </a:p>
          <a:p>
            <a:pPr marR="508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Mae’n </a:t>
            </a:r>
            <a:r>
              <a:rPr spc="0"/>
              <a:t>helpu pobl ifanc i  ddatblygu </a:t>
            </a:r>
            <a:r>
              <a:t>sgiliau ar</a:t>
            </a:r>
            <a:r>
              <a:rPr spc="-95"/>
              <a:t> </a:t>
            </a:r>
            <a:r>
              <a:rPr spc="0"/>
              <a:t>gyfer  </a:t>
            </a:r>
            <a:r>
              <a:t>eu </a:t>
            </a:r>
            <a:r>
              <a:rPr spc="0"/>
              <a:t>bywyd a gwaith </a:t>
            </a:r>
            <a:r>
              <a:t>yn </a:t>
            </a:r>
            <a:r>
              <a:rPr spc="0"/>
              <a:t>y  dyfodol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title"/>
          </p:nvPr>
        </p:nvSpPr>
        <p:spPr>
          <a:xfrm>
            <a:off x="444500" y="278706"/>
            <a:ext cx="5578475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sp>
        <p:nvSpPr>
          <p:cNvPr id="94" name="Shape 94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4940300" y="3918708"/>
            <a:ext cx="736600" cy="345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FILM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title" idx="4294967295"/>
          </p:nvPr>
        </p:nvSpPr>
        <p:spPr>
          <a:xfrm>
            <a:off x="444500" y="278706"/>
            <a:ext cx="7735193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pic>
        <p:nvPicPr>
          <p:cNvPr id="102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91" y="1853251"/>
            <a:ext cx="9246416" cy="4865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444500" y="278706"/>
            <a:ext cx="5581650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100"/>
              <a:t> </a:t>
            </a:r>
            <a:r>
              <a:t>wirfoddoli</a:t>
            </a:r>
          </a:p>
        </p:txBody>
      </p:sp>
      <p:sp>
        <p:nvSpPr>
          <p:cNvPr id="109" name="Shape 109"/>
          <p:cNvSpPr/>
          <p:nvPr/>
        </p:nvSpPr>
        <p:spPr>
          <a:xfrm>
            <a:off x="444497" y="1522190"/>
            <a:ext cx="5488946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/>
              <a:t>a gwneud  gwahaniaeth i’r</a:t>
            </a:r>
            <a:r>
              <a:rPr spc="-100"/>
              <a:t> </a:t>
            </a:r>
            <a:r>
              <a:t>achosion  sy’n agos at eu</a:t>
            </a:r>
            <a:r>
              <a:rPr spc="-34"/>
              <a:t> </a:t>
            </a:r>
            <a:r>
              <a:t>calon</a:t>
            </a:r>
          </a:p>
        </p:txBody>
      </p:sp>
      <p:pic>
        <p:nvPicPr>
          <p:cNvPr id="110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5574598" y="11"/>
            <a:ext cx="5117393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4936502" y="3780001"/>
            <a:ext cx="5755504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444500" y="278706"/>
            <a:ext cx="5208905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100"/>
              <a:t> </a:t>
            </a:r>
            <a:r>
              <a:t>gorfforol</a:t>
            </a:r>
          </a:p>
        </p:txBody>
      </p:sp>
      <p:sp>
        <p:nvSpPr>
          <p:cNvPr id="118" name="Shape 118"/>
          <p:cNvSpPr/>
          <p:nvPr/>
        </p:nvSpPr>
        <p:spPr>
          <a:xfrm>
            <a:off x="444500" y="1522190"/>
            <a:ext cx="546290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i’w hiechyd</a:t>
            </a:r>
            <a:r>
              <a:rPr spc="-95"/>
              <a:t> </a:t>
            </a:r>
            <a:r>
              <a:t>a’u  fﬁtrwydd </a:t>
            </a:r>
            <a:r>
              <a:rPr spc="0"/>
              <a:t>a </a:t>
            </a:r>
            <a:r>
              <a:t>mwynhau ar  yr </a:t>
            </a:r>
            <a:r>
              <a:rPr spc="0"/>
              <a:t>un</a:t>
            </a:r>
            <a:r>
              <a:rPr spc="-10"/>
              <a:t> </a:t>
            </a:r>
            <a:r>
              <a:rPr spc="0"/>
              <a:t>pryd!</a:t>
            </a:r>
          </a:p>
        </p:txBody>
      </p:sp>
      <p:pic>
        <p:nvPicPr>
          <p:cNvPr id="119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5574598" y="11"/>
            <a:ext cx="5117393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444500" y="278706"/>
            <a:ext cx="4597400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95"/>
              <a:t> </a:t>
            </a:r>
            <a:r>
              <a:rPr spc="-5"/>
              <a:t>sgiliau</a:t>
            </a:r>
          </a:p>
        </p:txBody>
      </p:sp>
      <p:sp>
        <p:nvSpPr>
          <p:cNvPr id="127" name="Shape 127"/>
          <p:cNvSpPr/>
          <p:nvPr/>
        </p:nvSpPr>
        <p:spPr>
          <a:xfrm>
            <a:off x="444500" y="1522190"/>
            <a:ext cx="574865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sgiliau</a:t>
            </a:r>
            <a:r>
              <a:rPr spc="-208"/>
              <a:t> </a:t>
            </a:r>
            <a:r>
              <a:rPr spc="-40"/>
              <a:t>presennol  </a:t>
            </a:r>
            <a:r>
              <a:rPr spc="-25"/>
              <a:t>neu </a:t>
            </a:r>
            <a:r>
              <a:t>ddarganfod </a:t>
            </a:r>
            <a:r>
              <a:rPr spc="-40"/>
              <a:t>pethau  </a:t>
            </a:r>
            <a:r>
              <a:rPr spc="-30"/>
              <a:t>newydd </a:t>
            </a:r>
            <a:r>
              <a:rPr spc="-25"/>
              <a:t>i’w</a:t>
            </a:r>
            <a:r>
              <a:rPr spc="-139"/>
              <a:t> </a:t>
            </a:r>
            <a:r>
              <a:rPr spc="-40"/>
              <a:t>mwynhau</a:t>
            </a:r>
          </a:p>
        </p:txBody>
      </p:sp>
      <p:pic>
        <p:nvPicPr>
          <p:cNvPr id="128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xfrm>
            <a:off x="444500" y="278706"/>
            <a:ext cx="2259330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6" name="Shape 136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5889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/>
              <a:t>noson oddi </a:t>
            </a:r>
            <a:r>
              <a:rPr spc="-5"/>
              <a:t>cartref  yn yr awyr</a:t>
            </a:r>
            <a:r>
              <a:rPr spc="-25"/>
              <a:t> </a:t>
            </a:r>
            <a:r>
              <a:rPr spc="-5"/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/>
              <a:t>atgoﬁon</a:t>
            </a:r>
            <a:r>
              <a:rPr spc="-310"/>
              <a:t> </a:t>
            </a:r>
            <a:r>
              <a:rPr spc="-95"/>
              <a:t>bythgoﬁadwy</a:t>
            </a:r>
          </a:p>
        </p:txBody>
      </p:sp>
      <p:pic>
        <p:nvPicPr>
          <p:cNvPr id="137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xfrm>
            <a:off x="444500" y="278707"/>
            <a:ext cx="5894705" cy="1431296"/>
          </a:xfrm>
          <a:prstGeom prst="rect">
            <a:avLst/>
          </a:prstGeom>
        </p:spPr>
        <p:txBody>
          <a:bodyPr/>
          <a:lstStyle/>
          <a:p>
            <a:pPr indent="12700">
              <a:lnSpc>
                <a:spcPts val="5500"/>
              </a:lnSpc>
              <a:spcBef>
                <a:spcPts val="100"/>
              </a:spcBef>
            </a:pPr>
            <a:r>
              <a:t>Preswyl</a:t>
            </a:r>
          </a:p>
          <a:p>
            <a:pPr indent="12700">
              <a:lnSpc>
                <a:spcPts val="5500"/>
              </a:lnSpc>
              <a:defRPr spc="-100"/>
            </a:pPr>
            <a:r>
              <a:t>(Gwobr Aur yn</a:t>
            </a:r>
            <a:r>
              <a:rPr spc="-300"/>
              <a:t> </a:t>
            </a:r>
            <a:r>
              <a:rPr spc="0"/>
              <a:t>unig)</a:t>
            </a:r>
          </a:p>
        </p:txBody>
      </p:sp>
      <p:sp>
        <p:nvSpPr>
          <p:cNvPr id="145" name="Shape 145"/>
          <p:cNvSpPr/>
          <p:nvPr/>
        </p:nvSpPr>
        <p:spPr>
          <a:xfrm>
            <a:off x="444500" y="2196562"/>
            <a:ext cx="5583555" cy="242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601980" indent="12700">
              <a:spcBef>
                <a:spcPts val="100"/>
              </a:spcBef>
              <a:defRPr sz="3600" b="1" spc="-3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Pum diwrnod </a:t>
            </a:r>
            <a:r>
              <a:rPr spc="0"/>
              <a:t>a</a:t>
            </a:r>
            <a:r>
              <a:rPr spc="-254"/>
              <a:t> </a:t>
            </a:r>
            <a:r>
              <a:rPr spc="-40"/>
              <a:t>phedair  </a:t>
            </a:r>
            <a:r>
              <a:t>noson oddi</a:t>
            </a:r>
            <a:r>
              <a:rPr spc="-135"/>
              <a:t> </a:t>
            </a:r>
            <a:r>
              <a:rPr spc="-40"/>
              <a:t>cartref</a:t>
            </a:r>
          </a:p>
          <a:p>
            <a:pPr marR="5080" indent="12700">
              <a:spcBef>
                <a:spcPts val="24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Rhannu proﬁadau </a:t>
            </a:r>
            <a:r>
              <a:rPr spc="0"/>
              <a:t>a</a:t>
            </a:r>
            <a:r>
              <a:rPr spc="-245"/>
              <a:t> </a:t>
            </a:r>
            <a:r>
              <a:rPr spc="-40"/>
              <a:t>chreu  cysylltiadau</a:t>
            </a:r>
            <a:r>
              <a:rPr spc="-85"/>
              <a:t> </a:t>
            </a:r>
            <a:r>
              <a:rPr spc="-40"/>
              <a:t>newydd</a:t>
            </a:r>
          </a:p>
        </p:txBody>
      </p:sp>
      <p:pic>
        <p:nvPicPr>
          <p:cNvPr id="146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0C73F4-3853-4B22-96D8-6FD32D4C5395}"/>
</file>

<file path=customXml/itemProps2.xml><?xml version="1.0" encoding="utf-8"?>
<ds:datastoreItem xmlns:ds="http://schemas.openxmlformats.org/officeDocument/2006/customXml" ds:itemID="{BCE08CEF-C287-4063-AFA4-000CB2ACE17E}"/>
</file>

<file path=customXml/itemProps3.xml><?xml version="1.0" encoding="utf-8"?>
<ds:datastoreItem xmlns:ds="http://schemas.openxmlformats.org/officeDocument/2006/customXml" ds:itemID="{7EF41A6A-E81B-40CC-9EE2-A7B40FE553D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Microsoft Office PowerPoint</Application>
  <PresentationFormat>Custom</PresentationFormat>
  <Paragraphs>121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Office Theme</vt:lpstr>
      <vt:lpstr>PowerPoint Presentation</vt:lpstr>
      <vt:lpstr>Beth yw’r DofE?</vt:lpstr>
      <vt:lpstr>Yn cyflwyno’r DofE</vt:lpstr>
      <vt:lpstr>Beth fyddaf yn ei wneud?</vt:lpstr>
      <vt:lpstr>PowerPoint Presentation</vt:lpstr>
      <vt:lpstr>PowerPoint Presentation</vt:lpstr>
      <vt:lpstr>PowerPoint Presentation</vt:lpstr>
      <vt:lpstr>Alldaith</vt:lpstr>
      <vt:lpstr>Preswyl (Gwobr Aur yn unig)</vt:lpstr>
      <vt:lpstr>Eich rôl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Kate Fitch</cp:lastModifiedBy>
  <cp:revision>1</cp:revision>
  <dcterms:modified xsi:type="dcterms:W3CDTF">2021-09-14T12:14:21Z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