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8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693400" cy="7556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150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Helvetica Neue"/>
      </a:defRPr>
    </a:lvl1pPr>
    <a:lvl2pPr indent="228600" latinLnBrk="0">
      <a:defRPr sz="1200">
        <a:latin typeface="+mj-lt"/>
        <a:ea typeface="+mj-ea"/>
        <a:cs typeface="+mj-cs"/>
        <a:sym typeface="Helvetica Neue"/>
      </a:defRPr>
    </a:lvl2pPr>
    <a:lvl3pPr indent="457200" latinLnBrk="0">
      <a:defRPr sz="1200">
        <a:latin typeface="+mj-lt"/>
        <a:ea typeface="+mj-ea"/>
        <a:cs typeface="+mj-cs"/>
        <a:sym typeface="Helvetica Neue"/>
      </a:defRPr>
    </a:lvl3pPr>
    <a:lvl4pPr indent="685800" latinLnBrk="0">
      <a:defRPr sz="1200">
        <a:latin typeface="+mj-lt"/>
        <a:ea typeface="+mj-ea"/>
        <a:cs typeface="+mj-cs"/>
        <a:sym typeface="Helvetica Neue"/>
      </a:defRPr>
    </a:lvl4pPr>
    <a:lvl5pPr indent="914400" latinLnBrk="0">
      <a:defRPr sz="1200">
        <a:latin typeface="+mj-lt"/>
        <a:ea typeface="+mj-ea"/>
        <a:cs typeface="+mj-cs"/>
        <a:sym typeface="Helvetica Neue"/>
      </a:defRPr>
    </a:lvl5pPr>
    <a:lvl6pPr indent="1143000" latinLnBrk="0">
      <a:defRPr sz="1200">
        <a:latin typeface="+mj-lt"/>
        <a:ea typeface="+mj-ea"/>
        <a:cs typeface="+mj-cs"/>
        <a:sym typeface="Helvetica Neue"/>
      </a:defRPr>
    </a:lvl6pPr>
    <a:lvl7pPr indent="1371600" latinLnBrk="0">
      <a:defRPr sz="1200">
        <a:latin typeface="+mj-lt"/>
        <a:ea typeface="+mj-ea"/>
        <a:cs typeface="+mj-cs"/>
        <a:sym typeface="Helvetica Neue"/>
      </a:defRPr>
    </a:lvl7pPr>
    <a:lvl8pPr indent="1600200" latinLnBrk="0">
      <a:defRPr sz="1200">
        <a:latin typeface="+mj-lt"/>
        <a:ea typeface="+mj-ea"/>
        <a:cs typeface="+mj-cs"/>
        <a:sym typeface="Helvetica Neue"/>
      </a:defRPr>
    </a:lvl8pPr>
    <a:lvl9pPr indent="1828800" latinLnBrk="0">
      <a:defRPr sz="1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2" name="Shape 8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Mae'r DofE yn antur sy'n newid bywyd a fydd yn eich helpu i ddatblygu'r sgiliau sydd eu hangen arnoch ar gyfer eich bywyd a gwaith yn y dyfodol. 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Mae'r DofE yn rhoi cyfle i chi ddarganfod cymaint y gallwch ei gyflawni. Mae hefyd yn ffordd wych o gwrdd â phobl newydd, rhoi cynnig ar bethau newydd, gwneud yr hyn rydym yn ei fwynhau a gwneud gwahaniaeth yn eich cymuned.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Nid yw'r DofE yn gystadleuol ac mae croeso i bawb - beth bynnag fo'ch diddordebau, cefndir a galluoedd. Mae'n ymwneud â dod o hyd i'r hyder i fod yn chi eich hun a gwybod pan fydd pethau'n anodd, y gallwch ddod drwyddi.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Mae'r DofE yr un mor unigryw â chi - gallwch ddewis y gweithgareddau yr hoffech eu gwneud, yn seiliedig ar eich diddordebau a'ch dyheadau eich hun.​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Gallwch ddewis o blith cannoedd o weithgareddau - o ganŵio i Tae Kwon Do, bod yn DJ i wirfoddoli </a:t>
            </a:r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(Cyflwynydd: mae croeso i chi ddefnyddio eich enghreifftiau eich hun yma).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9" name="Shape 8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Mae'r ffilm ganlynol yn darparu trosolwg o Wobr Dug Caeredin. 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6" name="Shape 9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 gyflawni eich Gwobr DofE Arian, bydd angen i chi gwblhau pedair adran – Gwirfoddoli, Corfforol, Sgiliau ac Alldaith.​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 gweithgareddau ar gyfer pob adran yn cymryd o leiaf awr yr wythnos, fel y gallant ffitio o amgylch eich astudiaethau a diddordebau eraill yn rhwydd.​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Bydd angen i chi dreulio o leiaf 3 mis yn cwblhau pob un o'r adrannau Gwirfoddoli, Corfforol a Sgiliau.  Bydd angen i chi hefyd benderfynu pa ddau o'r rhain yr hoffech eu gwneud am chwe mis.​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Os nad ydych chi eisoes wedi cwblhau eich Gwobr Efydd, mae'n rhaid i chi wneud 6 mis arall yn yr adrannau Gwirfoddoli, Corfforol neu Sgiliau.​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Bydd angen i chi gadw cofnod o'r amser rydych chi'n ei dreulio ar bob gweithgaredd a gofyn i rywun â dealltwriaeth dda o'r gweithgaredd rydych chi wedi'i ddewis, ysgrifennu adroddiad yn disgrifio'r hyn rydych chi wedi'i wneud.​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Gall ymddangos yn frawychus ar yr olwg gyntaf ond cofiwch fod y rhan fwyaf o weithgareddau yn cyfrif tuag at eich DofE.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Ar gyfer pob adran gallwch ddewis beth yr hoffech ei wneud - gallwch roi cynnig ar rywbeth newydd neu ddewis gwella yn rhywbeth rydych eisoes yn ei wneud.  Gall eich DofE fod yn beth bynnag yr ydych am iddo fod.​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Byddaf nawr yn disgrifio pob adran o'r Wobr mewn mwy o fanylder.​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5" name="Shape 10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Fel rhan o'ch Gwobr DofE Arian, bydd angen i chi roi peth o'ch amser i wirfoddoli.​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 gwirfoddoli yn gyfle i helpu pobl eraill, neu wneud gwahaniaeth i'r achosion yr ydych yn teimlo'n frwd drostynt.​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Yn ogystal â newid pethau er gwell, mae llawer o bobl ifanc yn canfod bod gwirfoddoli yn ffordd dda o gynyddu eu hyder a datblygu sgiliau newydd.​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​Gallai enghreifftiau o wirfoddoli gynnwys hyfforddi tîm pêl-droed lleol, casglu eitemau i fanc bwyd neu ymgyrchu dros newid ar faterion sy'n bwysig i chi</a:t>
            </a:r>
            <a:r>
              <a:rPr b="1"/>
              <a:t> (cyflwynydd: mae croeso i chi ddefnyddio enghreifftiau o gyfranogwyr blaenorol a chynnwys ystod eang o enghreifftiau).​ </a:t>
            </a:r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endParaRPr b="1"/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  <a:r>
              <a:rPr b="0"/>
              <a:t>Gallwch ddewis gwirfoddoli mewn unrhyw faes yr hoffech - yr unig reol yw na ddylech wneud swydd y mae cwmnïau fel rheol yn talu rhywun i'w gwneud.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5" name="Shape 11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 gwblhau'r adran gorfforol o'ch Gwobr Arian, bydd gennych y cyfle i gymryd rhan mewn gweithgarwch corfforol rheolaidd.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Gall dod yn fwy egnïol fod yn llawer o hwyl, a gall helpu i wneud i chi deimlo'n fwy hapus ac iach hefyd.​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 bron pob gweithgaredd dawns, chwaraeon neu ffitrwydd yn gallu cyfrif — chi sydd i benderfynu pa weithgareddau a ddewiswch.​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​Efallai y penderfynwch ymuno â thîm neu ddewis rhywbeth y gallwch ei wneud ar eich pen eich hun.​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​Efallai yr hoffech roi cynnig ar rywbeth cwbl newydd, neu ganolbwyntio a gwella ar weithgaredd rydych eisoes yn ei wneud.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Drwy'r adran Sgiliau, cewch eich annog i ddatblygu eich sgiliau ymarferol a chymdeithasol mewn maes o'ch dewis.​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​Gallwch benderfynu p'un a fyddwch yn gwella yn rhywbeth rydych chi eisoes yn angerddol amdano, neu'n rhoi cynnig ar ddysgu rhywbeth newydd.​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​Yn y gorffennol, mae pobl ifanc wedi gwneud ystod eang o weithgareddau gwahanol ar gyfer eu hadran sgiliau megis dawnsio, codio cyfrifiadurol, gyrru a choginio </a:t>
            </a:r>
            <a:r>
              <a:rPr b="1"/>
              <a:t>(cyflwynydd: ychwanegwch eich enghreifftiau eich hun yma)</a:t>
            </a:r>
            <a:r>
              <a:t>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 datblygu diddordebau a doniau newydd yn llawer o hwyl ac mae nifer o bobl ifanc yn teimlo eu bod wedi cyflawni rhywbeth yn sgil hynny.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Yr adran olaf o'ch Gwobr DofE Arian yw'r alldaith.​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Fel rhan o dîm bach, byddwch yn cynllunio eich nod, dewis eich lleoliad ac yn gwneud rhywfaint o hyfforddiant i wneud yn siŵr eich bod yn barod ac yn gwybod beth rydych chi'n ei wneud - yna byddwch yn treulio tri diwrnod a dwy noson oddi cartref.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Byddwch yn dewis sut ydych chi eisiau teithio - nid oes rhaid i chi deithio ar droed. Gallwch deithio ar gefn beic, mewn canŵ, caiac, cadair olwyn, cwch hwylio neu hyd yn oed ar gefn ceffyl.​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 eich alldaith yn gwella eich sgiliau gwytnwch, cyfathrebu, gwaith tîm ac arweinyddiaeth.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  <a:r>
              <a:rPr b="1"/>
              <a:t>(Cyflwynydd: Cymerwch ofal i roi'r un pwyslais ar bob un o'r pedair adran.  Er y bydd rhai pobl ifanc wedi'u denu at y DofE oherwydd yr alldaith, gwyddom fod rhai pobl ifanc yn ystyried yr elfen hon yn frawychus, felly gall fod angen sicrwydd arnynt.)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b="1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0" name="Shape 15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Ar ôl i chi gofrestru i'ch DofE, byddwch yn derbyn Pecyn Croeso drwy'r post, sy'n cynnwys llawer o wybodaeth a chyngor defnyddiol.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​Byddwch hefyd yn cael eich cyfrif eDofE eich hun, fel y gallwch gynllunio eich gweithgareddau ar-lein yn defnyddio'r ap DofE am ddim.​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​Byddwch hefyd yn derbyn Cerdyn DofE a fydd yn rhoi gostyngiad i chi a'ch teulu mewn sawl siop yn gwerthu'r math o offer fydd ei angen arnoch.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1" name="Shape 16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Cyflwynydd: Personoleiddiwch y sleid hon gyda manylion cyswllt eich arweinydd/gweinyddwr DofE. 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​Egluro'r camau nesaf:​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​Amlinellwch broses eich sefydliad ar gyfer cofrestru i DofE.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802005" y="2344483"/>
            <a:ext cx="9089391" cy="158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604010" y="4235196"/>
            <a:ext cx="7485382" cy="1890714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sz="half" idx="1"/>
          </p:nvPr>
        </p:nvSpPr>
        <p:spPr>
          <a:xfrm>
            <a:off x="534669" y="1739455"/>
            <a:ext cx="4651631" cy="499148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/>
        </p:nvSpPr>
        <p:spPr>
          <a:xfrm>
            <a:off x="-2" y="10"/>
            <a:ext cx="10692007" cy="7559996"/>
          </a:xfrm>
          <a:prstGeom prst="rect">
            <a:avLst/>
          </a:prstGeom>
          <a:solidFill>
            <a:srgbClr val="16F78B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44500" y="278709"/>
            <a:ext cx="9804400" cy="756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44500" y="1522191"/>
            <a:ext cx="9804400" cy="322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9891757" y="7033448"/>
            <a:ext cx="266974" cy="2794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jpeg"/><Relationship Id="rId4" Type="http://schemas.openxmlformats.org/officeDocument/2006/relationships/image" Target="../media/image15.png"/><Relationship Id="rId9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3" y="-8980"/>
            <a:ext cx="10712446" cy="7574460"/>
          </a:xfrm>
          <a:prstGeom prst="rect">
            <a:avLst/>
          </a:prstGeom>
          <a:ln w="12700">
            <a:miter lim="400000"/>
          </a:ln>
        </p:spPr>
      </p:pic>
      <p:pic>
        <p:nvPicPr>
          <p:cNvPr id="73" name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733" y="255441"/>
            <a:ext cx="3566806" cy="12406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16F78B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3" name="Shape 153"/>
          <p:cNvSpPr>
            <a:spLocks noGrp="1"/>
          </p:cNvSpPr>
          <p:nvPr>
            <p:ph type="title"/>
          </p:nvPr>
        </p:nvSpPr>
        <p:spPr>
          <a:xfrm>
            <a:off x="444498" y="278708"/>
            <a:ext cx="3750312" cy="756924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Dechrau arni</a:t>
            </a:r>
          </a:p>
        </p:txBody>
      </p:sp>
      <p:sp>
        <p:nvSpPr>
          <p:cNvPr id="154" name="Shape 154"/>
          <p:cNvSpPr/>
          <p:nvPr/>
        </p:nvSpPr>
        <p:spPr>
          <a:xfrm>
            <a:off x="444500" y="1522190"/>
            <a:ext cx="4328160" cy="31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Ydych </a:t>
            </a:r>
            <a:r>
              <a:rPr spc="-5"/>
              <a:t>chi’n</a:t>
            </a:r>
            <a:r>
              <a:rPr spc="-45"/>
              <a:t> </a:t>
            </a:r>
            <a:r>
              <a:t>barod</a:t>
            </a:r>
          </a:p>
          <a:p>
            <a:pPr marR="64135" indent="12700">
              <a:defRPr sz="3600" b="1">
                <a:latin typeface="Arial"/>
                <a:ea typeface="Arial"/>
                <a:cs typeface="Arial"/>
                <a:sym typeface="Arial"/>
              </a:defRPr>
            </a:pPr>
            <a:r>
              <a:t>i ddechrau </a:t>
            </a:r>
            <a:r>
              <a:rPr spc="-5"/>
              <a:t>antur</a:t>
            </a:r>
            <a:r>
              <a:rPr spc="-100"/>
              <a:t> </a:t>
            </a:r>
            <a:r>
              <a:t>na  </a:t>
            </a:r>
            <a:r>
              <a:rPr spc="-5"/>
              <a:t>fyddwch </a:t>
            </a:r>
            <a:r>
              <a:t>byth</a:t>
            </a:r>
            <a:r>
              <a:rPr spc="-25"/>
              <a:t> </a:t>
            </a:r>
            <a:r>
              <a:rPr spc="-5"/>
              <a:t>yn</a:t>
            </a:r>
          </a:p>
          <a:p>
            <a:pPr indent="12700">
              <a:defRPr sz="3600" b="1" spc="-5">
                <a:latin typeface="Arial"/>
                <a:ea typeface="Arial"/>
                <a:cs typeface="Arial"/>
                <a:sym typeface="Arial"/>
              </a:defRPr>
            </a:pPr>
            <a:r>
              <a:t>ei</a:t>
            </a:r>
            <a:r>
              <a:rPr spc="-10"/>
              <a:t> </a:t>
            </a:r>
            <a:r>
              <a:t>hanghoﬁo?</a:t>
            </a:r>
          </a:p>
          <a:p>
            <a:pPr marR="5080" indent="12700">
              <a:spcBef>
                <a:spcPts val="2100"/>
              </a:spcBef>
              <a:defRPr sz="2400" b="1">
                <a:latin typeface="Arial"/>
                <a:ea typeface="Arial"/>
                <a:cs typeface="Arial"/>
                <a:sym typeface="Arial"/>
              </a:defRPr>
            </a:pPr>
            <a:r>
              <a:t>I ddechrau </a:t>
            </a:r>
            <a:r>
              <a:rPr spc="-5"/>
              <a:t>arni </a:t>
            </a:r>
            <a:r>
              <a:t>gyda’ch</a:t>
            </a:r>
            <a:r>
              <a:rPr spc="-95"/>
              <a:t> </a:t>
            </a:r>
            <a:r>
              <a:rPr spc="-5"/>
              <a:t>DofE,  siaradwch </a:t>
            </a:r>
            <a:r>
              <a:t>â &lt;Insert</a:t>
            </a:r>
            <a:r>
              <a:rPr spc="-50"/>
              <a:t> </a:t>
            </a:r>
            <a:r>
              <a:rPr spc="-5"/>
              <a:t>Name&gt;.</a:t>
            </a:r>
          </a:p>
        </p:txBody>
      </p:sp>
      <p:sp>
        <p:nvSpPr>
          <p:cNvPr id="155" name="Shape 155"/>
          <p:cNvSpPr/>
          <p:nvPr/>
        </p:nvSpPr>
        <p:spPr>
          <a:xfrm>
            <a:off x="7251000" y="4103490"/>
            <a:ext cx="1663066" cy="51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90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t>&lt;INSERT</a:t>
            </a:r>
            <a:r>
              <a:rPr spc="-80"/>
              <a:t> </a:t>
            </a:r>
            <a:r>
              <a:rPr spc="-5"/>
              <a:t>NAME&gt;</a:t>
            </a:r>
          </a:p>
          <a:p>
            <a:pPr indent="12700">
              <a:spcBef>
                <a:spcPts val="700"/>
              </a:spcBef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t>&lt;Job</a:t>
            </a:r>
            <a:r>
              <a:rPr spc="-15"/>
              <a:t> </a:t>
            </a:r>
            <a:r>
              <a:t>title&gt;</a:t>
            </a:r>
          </a:p>
        </p:txBody>
      </p:sp>
      <p:sp>
        <p:nvSpPr>
          <p:cNvPr id="156" name="Shape 156"/>
          <p:cNvSpPr/>
          <p:nvPr/>
        </p:nvSpPr>
        <p:spPr>
          <a:xfrm>
            <a:off x="7202661" y="4835788"/>
            <a:ext cx="3045462" cy="20642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13970" indent="60960">
              <a:spcBef>
                <a:spcPts val="100"/>
              </a:spcBef>
              <a:defRPr sz="1100" b="1">
                <a:latin typeface="Arial"/>
                <a:ea typeface="Arial"/>
                <a:cs typeface="Arial"/>
                <a:sym typeface="Arial"/>
              </a:defRPr>
            </a:pPr>
            <a:r>
              <a:t>In this bit goes </a:t>
            </a:r>
            <a:r>
              <a:rPr spc="-4"/>
              <a:t>some </a:t>
            </a:r>
            <a:r>
              <a:t>words </a:t>
            </a:r>
            <a:r>
              <a:rPr spc="-4"/>
              <a:t>you’ve </a:t>
            </a:r>
            <a:r>
              <a:t>written  </a:t>
            </a:r>
            <a:r>
              <a:rPr spc="-4"/>
              <a:t>about yourself. Be </a:t>
            </a:r>
            <a:r>
              <a:t>positive </a:t>
            </a:r>
            <a:r>
              <a:rPr spc="-4"/>
              <a:t>and </a:t>
            </a:r>
            <a:r>
              <a:t>tell us who  </a:t>
            </a:r>
            <a:r>
              <a:rPr spc="-4"/>
              <a:t>you are? </a:t>
            </a:r>
            <a:r>
              <a:t>What </a:t>
            </a:r>
            <a:r>
              <a:rPr spc="-4"/>
              <a:t>you’ve </a:t>
            </a:r>
            <a:r>
              <a:t>done... though don’t  tell us </a:t>
            </a:r>
            <a:r>
              <a:rPr spc="-4"/>
              <a:t>your </a:t>
            </a:r>
            <a:r>
              <a:t>A Level </a:t>
            </a:r>
            <a:r>
              <a:rPr spc="-4"/>
              <a:t>results, </a:t>
            </a:r>
            <a:r>
              <a:rPr spc="-9"/>
              <a:t>there’s </a:t>
            </a:r>
            <a:r>
              <a:t>plenty  of other forms for that. </a:t>
            </a:r>
            <a:r>
              <a:rPr spc="-4"/>
              <a:t>And </a:t>
            </a:r>
            <a:r>
              <a:t>what </a:t>
            </a:r>
            <a:r>
              <a:rPr spc="-4"/>
              <a:t>excites  you about </a:t>
            </a:r>
            <a:r>
              <a:t>the </a:t>
            </a:r>
            <a:r>
              <a:rPr spc="-4"/>
              <a:t>DofE. </a:t>
            </a:r>
            <a:r>
              <a:rPr spc="-30"/>
              <a:t>You </a:t>
            </a:r>
            <a:r>
              <a:rPr spc="-4"/>
              <a:t>can </a:t>
            </a:r>
            <a:r>
              <a:t>go on for  quite a bit... well, </a:t>
            </a:r>
            <a:r>
              <a:rPr spc="-4"/>
              <a:t>as </a:t>
            </a:r>
            <a:r>
              <a:t>long </a:t>
            </a:r>
            <a:r>
              <a:rPr spc="-4"/>
              <a:t>as </a:t>
            </a:r>
            <a:r>
              <a:t>it </a:t>
            </a:r>
            <a:r>
              <a:rPr spc="-4"/>
              <a:t>ﬁlls </a:t>
            </a:r>
            <a:r>
              <a:t>this box  </a:t>
            </a:r>
            <a:r>
              <a:rPr spc="-4"/>
              <a:t>and </a:t>
            </a:r>
            <a:r>
              <a:t>then </a:t>
            </a:r>
            <a:r>
              <a:rPr spc="-4"/>
              <a:t>suddenly your </a:t>
            </a:r>
            <a:r>
              <a:t>words will get </a:t>
            </a:r>
            <a:r>
              <a:rPr spc="-4"/>
              <a:t>cut  </a:t>
            </a:r>
            <a:r>
              <a:t>off, </a:t>
            </a:r>
            <a:r>
              <a:rPr spc="-4"/>
              <a:t>even </a:t>
            </a:r>
            <a:r>
              <a:t>if </a:t>
            </a:r>
            <a:r>
              <a:rPr spc="-4"/>
              <a:t>you’re </a:t>
            </a:r>
            <a:r>
              <a:t>in the </a:t>
            </a:r>
            <a:r>
              <a:rPr spc="-4"/>
              <a:t>middle</a:t>
            </a:r>
            <a:r>
              <a:rPr spc="-35"/>
              <a:t> </a:t>
            </a:r>
            <a:r>
              <a:t>of</a:t>
            </a:r>
          </a:p>
          <a:p>
            <a:pPr>
              <a:defRPr sz="13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  <a:p>
            <a:pPr marR="5080" indent="1236980">
              <a:spcBef>
                <a:spcPts val="700"/>
              </a:spcBef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t>The </a:t>
            </a:r>
            <a:r>
              <a:rPr spc="-5"/>
              <a:t>DofE </a:t>
            </a:r>
            <a:r>
              <a:t>is a</a:t>
            </a:r>
            <a:r>
              <a:rPr spc="-75"/>
              <a:t> </a:t>
            </a:r>
            <a:r>
              <a:rPr spc="-20"/>
              <a:t>charity.  </a:t>
            </a:r>
            <a:r>
              <a:rPr spc="-10"/>
              <a:t>Visit </a:t>
            </a:r>
            <a:r>
              <a:rPr spc="-5"/>
              <a:t>DofE.org </a:t>
            </a:r>
            <a:r>
              <a:t>for </a:t>
            </a:r>
            <a:r>
              <a:rPr spc="-5"/>
              <a:t>more</a:t>
            </a:r>
            <a:r>
              <a:rPr spc="-65"/>
              <a:t> </a:t>
            </a:r>
            <a:r>
              <a:t>information.</a:t>
            </a:r>
          </a:p>
        </p:txBody>
      </p:sp>
      <p:sp>
        <p:nvSpPr>
          <p:cNvPr id="157" name="Shape 157"/>
          <p:cNvSpPr/>
          <p:nvPr/>
        </p:nvSpPr>
        <p:spPr>
          <a:xfrm>
            <a:off x="5523800" y="457210"/>
            <a:ext cx="4711003" cy="346564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8" name="Shape 158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9" name="Shape 159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/>
        </p:nvSpPr>
        <p:spPr>
          <a:xfrm>
            <a:off x="3834699" y="10"/>
            <a:ext cx="6857304" cy="75599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6" name="Shape 76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16F78B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7" name="Shape 77"/>
          <p:cNvSpPr>
            <a:spLocks noGrp="1"/>
          </p:cNvSpPr>
          <p:nvPr>
            <p:ph type="title"/>
          </p:nvPr>
        </p:nvSpPr>
        <p:spPr>
          <a:xfrm>
            <a:off x="444500" y="278708"/>
            <a:ext cx="4730750" cy="756924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Beth yw’r DofE?</a:t>
            </a:r>
          </a:p>
        </p:txBody>
      </p:sp>
      <p:sp>
        <p:nvSpPr>
          <p:cNvPr id="78" name="Shape 78"/>
          <p:cNvSpPr/>
          <p:nvPr/>
        </p:nvSpPr>
        <p:spPr>
          <a:xfrm>
            <a:off x="444500" y="1496790"/>
            <a:ext cx="5510530" cy="32657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2600" b="1" spc="-5">
                <a:latin typeface="Arial"/>
                <a:ea typeface="Arial"/>
                <a:cs typeface="Arial"/>
                <a:sym typeface="Arial"/>
              </a:defRPr>
            </a:pPr>
            <a:r>
              <a:t>Antur sy’n </a:t>
            </a:r>
            <a:r>
              <a:rPr spc="0"/>
              <a:t>newid bywyd </a:t>
            </a:r>
            <a:r>
              <a:t>yw’r</a:t>
            </a:r>
            <a:r>
              <a:rPr spc="-90"/>
              <a:t> </a:t>
            </a:r>
            <a:r>
              <a:t>DofE.</a:t>
            </a:r>
          </a:p>
          <a:p>
            <a:pPr marR="41275" indent="12700">
              <a:spcBef>
                <a:spcPts val="2400"/>
              </a:spcBef>
              <a:defRPr sz="2600" b="1" spc="-5">
                <a:latin typeface="Arial"/>
                <a:ea typeface="Arial"/>
                <a:cs typeface="Arial"/>
                <a:sym typeface="Arial"/>
              </a:defRPr>
            </a:pPr>
            <a:r>
              <a:t>Chi sy’n ei </a:t>
            </a:r>
            <a:r>
              <a:rPr spc="0"/>
              <a:t>llunio: Mae’r </a:t>
            </a:r>
            <a:r>
              <a:t>DofE yr</a:t>
            </a:r>
            <a:r>
              <a:rPr spc="-80"/>
              <a:t> </a:t>
            </a:r>
            <a:r>
              <a:rPr spc="0"/>
              <a:t>un  </a:t>
            </a:r>
            <a:r>
              <a:t>mor </a:t>
            </a:r>
            <a:r>
              <a:rPr spc="0"/>
              <a:t>unigryw â</a:t>
            </a:r>
            <a:r>
              <a:rPr spc="-15"/>
              <a:t> </a:t>
            </a:r>
            <a:r>
              <a:t>chi</a:t>
            </a:r>
          </a:p>
          <a:p>
            <a:pPr marR="150495" indent="12700">
              <a:spcBef>
                <a:spcPts val="2400"/>
              </a:spcBef>
              <a:defRPr sz="2600" b="1">
                <a:latin typeface="Arial"/>
                <a:ea typeface="Arial"/>
                <a:cs typeface="Arial"/>
                <a:sym typeface="Arial"/>
              </a:defRPr>
            </a:pPr>
            <a:r>
              <a:t>Mae </a:t>
            </a:r>
            <a:r>
              <a:rPr spc="-5"/>
              <a:t>miliynau </a:t>
            </a:r>
            <a:r>
              <a:t>o bobl ifanc </a:t>
            </a:r>
            <a:r>
              <a:rPr spc="-5"/>
              <a:t>yn </a:t>
            </a:r>
            <a:r>
              <a:t>y</a:t>
            </a:r>
            <a:r>
              <a:rPr spc="-94"/>
              <a:t> </a:t>
            </a:r>
            <a:r>
              <a:rPr spc="-5"/>
              <a:t>DU  eisoes </a:t>
            </a:r>
            <a:r>
              <a:t>wedi </a:t>
            </a:r>
            <a:r>
              <a:rPr spc="-5"/>
              <a:t>cwblhau eu</a:t>
            </a:r>
            <a:r>
              <a:rPr spc="-40"/>
              <a:t> </a:t>
            </a:r>
            <a:r>
              <a:rPr spc="-5"/>
              <a:t>DofE.</a:t>
            </a:r>
          </a:p>
          <a:p>
            <a:pPr indent="12700">
              <a:spcBef>
                <a:spcPts val="2400"/>
              </a:spcBef>
              <a:defRPr sz="2600" b="1">
                <a:latin typeface="Arial"/>
                <a:ea typeface="Arial"/>
                <a:cs typeface="Arial"/>
                <a:sym typeface="Arial"/>
              </a:defRPr>
            </a:pPr>
            <a:r>
              <a:t>Eich tro </a:t>
            </a:r>
            <a:r>
              <a:rPr spc="-5"/>
              <a:t>chi yw </a:t>
            </a:r>
            <a:r>
              <a:t>hi</a:t>
            </a:r>
            <a:r>
              <a:rPr spc="-20"/>
              <a:t> </a:t>
            </a:r>
            <a:r>
              <a:rPr spc="-30"/>
              <a:t>nawr.</a:t>
            </a:r>
          </a:p>
        </p:txBody>
      </p:sp>
      <p:sp>
        <p:nvSpPr>
          <p:cNvPr id="79" name="Shape 79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0" name="Shape 80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/>
          <p:nvPr/>
        </p:nvSpPr>
        <p:spPr>
          <a:xfrm>
            <a:off x="-2" y="10"/>
            <a:ext cx="10692007" cy="7559996"/>
          </a:xfrm>
          <a:prstGeom prst="rect">
            <a:avLst/>
          </a:prstGeom>
          <a:solidFill>
            <a:srgbClr val="16F78B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title"/>
          </p:nvPr>
        </p:nvSpPr>
        <p:spPr>
          <a:xfrm>
            <a:off x="444500" y="278708"/>
            <a:ext cx="8458498" cy="756924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Yn </a:t>
            </a:r>
            <a:r>
              <a:rPr spc="-100"/>
              <a:t>cyflwyno’r DofE</a:t>
            </a:r>
          </a:p>
        </p:txBody>
      </p:sp>
      <p:sp>
        <p:nvSpPr>
          <p:cNvPr id="86" name="Shape 86"/>
          <p:cNvSpPr/>
          <p:nvPr/>
        </p:nvSpPr>
        <p:spPr>
          <a:xfrm>
            <a:off x="457198" y="1276806"/>
            <a:ext cx="9777607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7" name="Shape 87"/>
          <p:cNvSpPr/>
          <p:nvPr/>
        </p:nvSpPr>
        <p:spPr>
          <a:xfrm>
            <a:off x="4940300" y="3918708"/>
            <a:ext cx="736600" cy="3456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2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FILM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/>
        </p:nvSpPr>
        <p:spPr>
          <a:xfrm>
            <a:off x="-2" y="10"/>
            <a:ext cx="10692007" cy="7559996"/>
          </a:xfrm>
          <a:prstGeom prst="rect">
            <a:avLst/>
          </a:prstGeom>
          <a:solidFill>
            <a:srgbClr val="16F78B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title" idx="4294967295"/>
          </p:nvPr>
        </p:nvSpPr>
        <p:spPr>
          <a:xfrm>
            <a:off x="444500" y="278708"/>
            <a:ext cx="8458498" cy="756924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</a:lvl1pPr>
          </a:lstStyle>
          <a:p>
            <a:r>
              <a:t>Beth fyddaf yn ei wneud?</a:t>
            </a:r>
          </a:p>
        </p:txBody>
      </p:sp>
      <p:sp>
        <p:nvSpPr>
          <p:cNvPr id="93" name="Shape 93"/>
          <p:cNvSpPr/>
          <p:nvPr/>
        </p:nvSpPr>
        <p:spPr>
          <a:xfrm>
            <a:off x="457198" y="1276806"/>
            <a:ext cx="9777607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pic>
        <p:nvPicPr>
          <p:cNvPr id="94" name="image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1895867"/>
            <a:ext cx="8636000" cy="45878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/>
          <p:nvPr/>
        </p:nvSpPr>
        <p:spPr>
          <a:xfrm>
            <a:off x="5574588" y="10"/>
            <a:ext cx="5117401" cy="75599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9" name="Shape 99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16F78B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0" name="Shape 100"/>
          <p:cNvSpPr>
            <a:spLocks noGrp="1"/>
          </p:cNvSpPr>
          <p:nvPr>
            <p:ph type="title"/>
          </p:nvPr>
        </p:nvSpPr>
        <p:spPr>
          <a:xfrm>
            <a:off x="444500" y="278708"/>
            <a:ext cx="5581650" cy="756924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Yr </a:t>
            </a:r>
            <a:r>
              <a:rPr spc="-100"/>
              <a:t>adran </a:t>
            </a:r>
            <a:r>
              <a:t>wirfoddoli</a:t>
            </a:r>
          </a:p>
        </p:txBody>
      </p:sp>
      <p:sp>
        <p:nvSpPr>
          <p:cNvPr id="101" name="Shape 101"/>
          <p:cNvSpPr/>
          <p:nvPr/>
        </p:nvSpPr>
        <p:spPr>
          <a:xfrm>
            <a:off x="444498" y="1522190"/>
            <a:ext cx="5488944" cy="29568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Gweithredu </a:t>
            </a:r>
            <a:r>
              <a:rPr>
                <a:solidFill>
                  <a:srgbClr val="000000"/>
                </a:solidFill>
              </a:rPr>
              <a:t>a gwneud  gwahaniaeth i’r</a:t>
            </a:r>
            <a:r>
              <a:rPr spc="-100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achosion  sy’n agos at eich</a:t>
            </a:r>
            <a:r>
              <a:rPr spc="-50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calon</a:t>
            </a:r>
          </a:p>
          <a:p>
            <a:pPr marR="1200150" indent="12700">
              <a:spcBef>
                <a:spcPts val="24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Helpu eraill </a:t>
            </a:r>
            <a:r>
              <a:rPr spc="0">
                <a:solidFill>
                  <a:srgbClr val="000000"/>
                </a:solidFill>
              </a:rPr>
              <a:t>a</a:t>
            </a:r>
            <a:r>
              <a:rPr spc="-90">
                <a:solidFill>
                  <a:srgbClr val="000000"/>
                </a:solidFill>
              </a:rPr>
              <a:t> </a:t>
            </a:r>
            <a:r>
              <a:rPr spc="0">
                <a:solidFill>
                  <a:srgbClr val="000000"/>
                </a:solidFill>
              </a:rPr>
              <a:t>newid  pethau </a:t>
            </a:r>
            <a:r>
              <a:rPr>
                <a:solidFill>
                  <a:srgbClr val="000000"/>
                </a:solidFill>
              </a:rPr>
              <a:t>er</a:t>
            </a:r>
            <a:r>
              <a:rPr spc="-30">
                <a:solidFill>
                  <a:srgbClr val="000000"/>
                </a:solidFill>
              </a:rPr>
              <a:t> </a:t>
            </a:r>
            <a:r>
              <a:rPr spc="0">
                <a:solidFill>
                  <a:srgbClr val="000000"/>
                </a:solidFill>
              </a:rPr>
              <a:t>gwell</a:t>
            </a:r>
          </a:p>
        </p:txBody>
      </p:sp>
      <p:sp>
        <p:nvSpPr>
          <p:cNvPr id="102" name="Shape 102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3" name="Shape 103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/>
          <p:nvPr/>
        </p:nvSpPr>
        <p:spPr>
          <a:xfrm>
            <a:off x="5574599" y="11"/>
            <a:ext cx="5117391" cy="378000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8" name="Shape 108"/>
          <p:cNvSpPr/>
          <p:nvPr/>
        </p:nvSpPr>
        <p:spPr>
          <a:xfrm>
            <a:off x="4936502" y="3780001"/>
            <a:ext cx="5755502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9" name="Shape 109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16F78B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title"/>
          </p:nvPr>
        </p:nvSpPr>
        <p:spPr>
          <a:xfrm>
            <a:off x="444500" y="278708"/>
            <a:ext cx="5208905" cy="756924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Yr </a:t>
            </a:r>
            <a:r>
              <a:rPr spc="-100"/>
              <a:t>adran </a:t>
            </a:r>
            <a:r>
              <a:t>gorfforol</a:t>
            </a:r>
          </a:p>
        </p:txBody>
      </p:sp>
      <p:sp>
        <p:nvSpPr>
          <p:cNvPr id="111" name="Shape 111"/>
          <p:cNvSpPr/>
          <p:nvPr/>
        </p:nvSpPr>
        <p:spPr>
          <a:xfrm>
            <a:off x="444500" y="1522191"/>
            <a:ext cx="5662930" cy="3490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52068" indent="12700">
              <a:spcBef>
                <a:spcPts val="1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Rhoi </a:t>
            </a:r>
            <a:r>
              <a:rPr spc="0"/>
              <a:t>hwb </a:t>
            </a:r>
            <a:r>
              <a:rPr spc="0">
                <a:solidFill>
                  <a:srgbClr val="000000"/>
                </a:solidFill>
              </a:rPr>
              <a:t>i’ch iechyd</a:t>
            </a:r>
            <a:r>
              <a:rPr spc="-95"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000000"/>
                </a:solidFill>
              </a:rPr>
              <a:t>a’ch  fﬁtrwydd </a:t>
            </a:r>
            <a:r>
              <a:rPr spc="0">
                <a:solidFill>
                  <a:srgbClr val="000000"/>
                </a:solidFill>
              </a:rPr>
              <a:t>a </a:t>
            </a:r>
            <a:r>
              <a:rPr>
                <a:solidFill>
                  <a:srgbClr val="000000"/>
                </a:solidFill>
              </a:rPr>
              <a:t>mwynhau ar  yr </a:t>
            </a:r>
            <a:r>
              <a:rPr spc="0">
                <a:solidFill>
                  <a:srgbClr val="000000"/>
                </a:solidFill>
              </a:rPr>
              <a:t>un</a:t>
            </a:r>
            <a:r>
              <a:rPr spc="-10">
                <a:solidFill>
                  <a:srgbClr val="000000"/>
                </a:solidFill>
              </a:rPr>
              <a:t> </a:t>
            </a:r>
            <a:r>
              <a:rPr spc="0">
                <a:solidFill>
                  <a:srgbClr val="000000"/>
                </a:solidFill>
              </a:rPr>
              <a:t>pryd!</a:t>
            </a:r>
          </a:p>
          <a:p>
            <a:pPr marR="5713" indent="12700">
              <a:spcBef>
                <a:spcPts val="2400"/>
              </a:spcBef>
              <a:defRPr sz="3600" b="1" spc="-12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Mae</a:t>
            </a:r>
            <a:r>
              <a:rPr spc="-395"/>
              <a:t> </a:t>
            </a:r>
            <a:r>
              <a:rPr spc="-135"/>
              <a:t>bron</a:t>
            </a:r>
            <a:r>
              <a:rPr spc="-390"/>
              <a:t> </a:t>
            </a:r>
            <a:r>
              <a:rPr spc="-120"/>
              <a:t>pob</a:t>
            </a:r>
            <a:r>
              <a:rPr spc="-390"/>
              <a:t> </a:t>
            </a:r>
            <a:r>
              <a:rPr spc="-110">
                <a:solidFill>
                  <a:srgbClr val="000000"/>
                </a:solidFill>
              </a:rPr>
              <a:t>gweithgaredd  </a:t>
            </a:r>
            <a:r>
              <a:rPr spc="0">
                <a:solidFill>
                  <a:srgbClr val="000000"/>
                </a:solidFill>
              </a:rPr>
              <a:t>dawns, </a:t>
            </a:r>
            <a:r>
              <a:rPr spc="-5">
                <a:solidFill>
                  <a:srgbClr val="000000"/>
                </a:solidFill>
              </a:rPr>
              <a:t>chwaraeon </a:t>
            </a:r>
            <a:r>
              <a:rPr spc="0">
                <a:solidFill>
                  <a:srgbClr val="000000"/>
                </a:solidFill>
              </a:rPr>
              <a:t>neu  </a:t>
            </a:r>
            <a:r>
              <a:rPr spc="-5">
                <a:solidFill>
                  <a:srgbClr val="000000"/>
                </a:solidFill>
              </a:rPr>
              <a:t>fﬁtrwydd yn </a:t>
            </a:r>
            <a:r>
              <a:rPr spc="0">
                <a:solidFill>
                  <a:srgbClr val="000000"/>
                </a:solidFill>
              </a:rPr>
              <a:t>gallu</a:t>
            </a:r>
            <a:r>
              <a:rPr spc="-30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cyfrif</a:t>
            </a:r>
          </a:p>
        </p:txBody>
      </p:sp>
      <p:sp>
        <p:nvSpPr>
          <p:cNvPr id="112" name="Shape 112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3" name="Shape 113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/>
        </p:nvSpPr>
        <p:spPr>
          <a:xfrm>
            <a:off x="5574599" y="11"/>
            <a:ext cx="5117391" cy="378000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8" name="Shape 118"/>
          <p:cNvSpPr/>
          <p:nvPr/>
        </p:nvSpPr>
        <p:spPr>
          <a:xfrm>
            <a:off x="5434901" y="3780001"/>
            <a:ext cx="5257101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9" name="Shape 119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16F78B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0" name="Shape 120"/>
          <p:cNvSpPr>
            <a:spLocks noGrp="1"/>
          </p:cNvSpPr>
          <p:nvPr>
            <p:ph type="title"/>
          </p:nvPr>
        </p:nvSpPr>
        <p:spPr>
          <a:xfrm>
            <a:off x="444500" y="278708"/>
            <a:ext cx="4597400" cy="756924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Yr </a:t>
            </a:r>
            <a:r>
              <a:rPr spc="-100"/>
              <a:t>adran sgiliau</a:t>
            </a:r>
          </a:p>
        </p:txBody>
      </p:sp>
      <p:sp>
        <p:nvSpPr>
          <p:cNvPr id="121" name="Shape 121"/>
          <p:cNvSpPr/>
          <p:nvPr/>
        </p:nvSpPr>
        <p:spPr>
          <a:xfrm>
            <a:off x="444498" y="1522190"/>
            <a:ext cx="4536444" cy="2423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136525" indent="12700">
              <a:spcBef>
                <a:spcPts val="100"/>
              </a:spcBef>
              <a:defRPr sz="3600" b="1" spc="-69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Datblygu </a:t>
            </a:r>
            <a:r>
              <a:rPr spc="-60"/>
              <a:t>eich</a:t>
            </a:r>
            <a:r>
              <a:rPr spc="-270"/>
              <a:t> </a:t>
            </a:r>
            <a:r>
              <a:rPr spc="-75">
                <a:solidFill>
                  <a:srgbClr val="000000"/>
                </a:solidFill>
              </a:rPr>
              <a:t>sgiliau  presennol</a:t>
            </a:r>
          </a:p>
          <a:p>
            <a:pPr marR="5080" indent="12700">
              <a:spcBef>
                <a:spcPts val="2400"/>
              </a:spcBef>
              <a:defRPr sz="3600" b="1" spc="-69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Darganfod </a:t>
            </a:r>
            <a:r>
              <a:rPr spc="-75">
                <a:solidFill>
                  <a:srgbClr val="000000"/>
                </a:solidFill>
              </a:rPr>
              <a:t>pethau  </a:t>
            </a:r>
            <a:r>
              <a:rPr spc="-65">
                <a:solidFill>
                  <a:srgbClr val="000000"/>
                </a:solidFill>
              </a:rPr>
              <a:t>newydd </a:t>
            </a:r>
            <a:r>
              <a:rPr spc="-50">
                <a:solidFill>
                  <a:srgbClr val="000000"/>
                </a:solidFill>
              </a:rPr>
              <a:t>i’w</a:t>
            </a:r>
            <a:r>
              <a:rPr spc="-310">
                <a:solidFill>
                  <a:srgbClr val="000000"/>
                </a:solidFill>
              </a:rPr>
              <a:t> </a:t>
            </a:r>
            <a:r>
              <a:rPr spc="-75">
                <a:solidFill>
                  <a:srgbClr val="000000"/>
                </a:solidFill>
              </a:rPr>
              <a:t>mwynhau</a:t>
            </a:r>
          </a:p>
        </p:txBody>
      </p:sp>
      <p:sp>
        <p:nvSpPr>
          <p:cNvPr id="122" name="Shape 122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3" name="Shape 123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/>
        </p:nvSpPr>
        <p:spPr>
          <a:xfrm>
            <a:off x="5574588" y="11"/>
            <a:ext cx="5117401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8" name="Shape 128"/>
          <p:cNvSpPr/>
          <p:nvPr/>
        </p:nvSpPr>
        <p:spPr>
          <a:xfrm>
            <a:off x="5396801" y="3780001"/>
            <a:ext cx="5295201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9" name="Shape 129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16F78B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0" name="Shape 130"/>
          <p:cNvSpPr>
            <a:spLocks noGrp="1"/>
          </p:cNvSpPr>
          <p:nvPr>
            <p:ph type="title"/>
          </p:nvPr>
        </p:nvSpPr>
        <p:spPr>
          <a:xfrm>
            <a:off x="444500" y="278708"/>
            <a:ext cx="2259330" cy="756924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Alldaith</a:t>
            </a:r>
          </a:p>
        </p:txBody>
      </p:sp>
      <p:sp>
        <p:nvSpPr>
          <p:cNvPr id="131" name="Shape 131"/>
          <p:cNvSpPr/>
          <p:nvPr/>
        </p:nvSpPr>
        <p:spPr>
          <a:xfrm>
            <a:off x="444500" y="1522191"/>
            <a:ext cx="5796280" cy="1890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314325" indent="12700">
              <a:spcBef>
                <a:spcPts val="100"/>
              </a:spcBef>
              <a:defRPr sz="3600" b="1" spc="-3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Treulio </a:t>
            </a:r>
            <a:r>
              <a:rPr spc="0">
                <a:solidFill>
                  <a:srgbClr val="000000"/>
                </a:solidFill>
              </a:rPr>
              <a:t>noson oddi  </a:t>
            </a:r>
            <a:r>
              <a:rPr spc="-5">
                <a:solidFill>
                  <a:srgbClr val="000000"/>
                </a:solidFill>
              </a:rPr>
              <a:t>cartref yn yr awyr</a:t>
            </a:r>
            <a:r>
              <a:rPr spc="-85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agored</a:t>
            </a:r>
          </a:p>
          <a:p>
            <a:pPr indent="12700">
              <a:spcBef>
                <a:spcPts val="2400"/>
              </a:spcBef>
              <a:defRPr sz="3600" b="1" spc="-7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Creu </a:t>
            </a:r>
            <a:r>
              <a:rPr spc="-85">
                <a:solidFill>
                  <a:srgbClr val="000000"/>
                </a:solidFill>
              </a:rPr>
              <a:t>atgoﬁon</a:t>
            </a:r>
            <a:r>
              <a:rPr spc="-305">
                <a:solidFill>
                  <a:srgbClr val="000000"/>
                </a:solidFill>
              </a:rPr>
              <a:t> </a:t>
            </a:r>
            <a:r>
              <a:rPr spc="-95">
                <a:solidFill>
                  <a:srgbClr val="000000"/>
                </a:solidFill>
              </a:rPr>
              <a:t>bythgoﬁadwy</a:t>
            </a:r>
          </a:p>
        </p:txBody>
      </p:sp>
      <p:sp>
        <p:nvSpPr>
          <p:cNvPr id="132" name="Shape 132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3" name="Shape 133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title"/>
          </p:nvPr>
        </p:nvSpPr>
        <p:spPr>
          <a:xfrm>
            <a:off x="444499" y="278708"/>
            <a:ext cx="8324216" cy="756924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Eich Pecyn </a:t>
            </a:r>
            <a:r>
              <a:rPr spc="-100"/>
              <a:t>Croeso ac eDofE</a:t>
            </a:r>
          </a:p>
        </p:txBody>
      </p:sp>
      <p:sp>
        <p:nvSpPr>
          <p:cNvPr id="138" name="Shape 138"/>
          <p:cNvSpPr/>
          <p:nvPr/>
        </p:nvSpPr>
        <p:spPr>
          <a:xfrm>
            <a:off x="5345999" y="1276806"/>
            <a:ext cx="4888805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9" name="Shape 139"/>
          <p:cNvSpPr/>
          <p:nvPr/>
        </p:nvSpPr>
        <p:spPr>
          <a:xfrm>
            <a:off x="457198" y="1276806"/>
            <a:ext cx="4888805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0" name="Shape 140"/>
          <p:cNvSpPr/>
          <p:nvPr/>
        </p:nvSpPr>
        <p:spPr>
          <a:xfrm>
            <a:off x="457198" y="1276806"/>
            <a:ext cx="2396570" cy="5826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2853765" y="958048"/>
            <a:ext cx="7838238" cy="43285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2" name="Shape 142"/>
          <p:cNvSpPr/>
          <p:nvPr/>
        </p:nvSpPr>
        <p:spPr>
          <a:xfrm>
            <a:off x="9818460" y="1384399"/>
            <a:ext cx="873544" cy="608273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3" name="Shape 143"/>
          <p:cNvSpPr/>
          <p:nvPr/>
        </p:nvSpPr>
        <p:spPr>
          <a:xfrm>
            <a:off x="2853764" y="7102805"/>
            <a:ext cx="6971205" cy="364326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4" name="Shape 144"/>
          <p:cNvSpPr/>
          <p:nvPr/>
        </p:nvSpPr>
        <p:spPr>
          <a:xfrm>
            <a:off x="2853764" y="958048"/>
            <a:ext cx="5903889" cy="70969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5" name="Shape 145"/>
          <p:cNvSpPr/>
          <p:nvPr/>
        </p:nvSpPr>
        <p:spPr>
          <a:xfrm>
            <a:off x="5346000" y="1276807"/>
            <a:ext cx="3157615" cy="3140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6" name="Shape 146"/>
          <p:cNvSpPr/>
          <p:nvPr/>
        </p:nvSpPr>
        <p:spPr>
          <a:xfrm>
            <a:off x="8497123" y="1276806"/>
            <a:ext cx="1737680" cy="5826000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7" name="Shape 147"/>
          <p:cNvSpPr/>
          <p:nvPr/>
        </p:nvSpPr>
        <p:spPr>
          <a:xfrm>
            <a:off x="5346000" y="4411112"/>
            <a:ext cx="3157615" cy="2691693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8" name="Shape 148"/>
          <p:cNvSpPr/>
          <p:nvPr/>
        </p:nvSpPr>
        <p:spPr>
          <a:xfrm>
            <a:off x="2853764" y="1276806"/>
            <a:ext cx="2492250" cy="5826000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02B752C25E67D4AA12F067C94846FB8" ma:contentTypeVersion="13" ma:contentTypeDescription="Create a new document." ma:contentTypeScope="" ma:versionID="22fd4c2cf55af67b7c79c728b441c0b3">
  <xsd:schema xmlns:xsd="http://www.w3.org/2001/XMLSchema" xmlns:xs="http://www.w3.org/2001/XMLSchema" xmlns:p="http://schemas.microsoft.com/office/2006/metadata/properties" xmlns:ns2="41f02d6c-89e7-4d03-a938-923f42ee6128" xmlns:ns3="eb01a1ff-6d57-42c6-a43b-b06244fb14d9" targetNamespace="http://schemas.microsoft.com/office/2006/metadata/properties" ma:root="true" ma:fieldsID="a48003f80655cd7db4681016a7b75d7e" ns2:_="" ns3:_="">
    <xsd:import namespace="41f02d6c-89e7-4d03-a938-923f42ee6128"/>
    <xsd:import namespace="eb01a1ff-6d57-42c6-a43b-b06244fb14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f02d6c-89e7-4d03-a938-923f42ee61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1a1ff-6d57-42c6-a43b-b06244fb14d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E7F274C-4A2F-414F-A3B6-AB2F4A3E4105}"/>
</file>

<file path=customXml/itemProps2.xml><?xml version="1.0" encoding="utf-8"?>
<ds:datastoreItem xmlns:ds="http://schemas.openxmlformats.org/officeDocument/2006/customXml" ds:itemID="{2CDB61CA-0C99-4D15-9870-870804A30906}"/>
</file>

<file path=customXml/itemProps3.xml><?xml version="1.0" encoding="utf-8"?>
<ds:datastoreItem xmlns:ds="http://schemas.openxmlformats.org/officeDocument/2006/customXml" ds:itemID="{058BBBC5-D5C1-41F3-8221-D38301F4EB2D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1368</Words>
  <Application>Microsoft Office PowerPoint</Application>
  <PresentationFormat>Custom</PresentationFormat>
  <Paragraphs>103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Helvetica</vt:lpstr>
      <vt:lpstr>Helvetica Neue</vt:lpstr>
      <vt:lpstr>Times New Roman</vt:lpstr>
      <vt:lpstr>Office Theme</vt:lpstr>
      <vt:lpstr>PowerPoint Presentation</vt:lpstr>
      <vt:lpstr>Beth yw’r DofE?</vt:lpstr>
      <vt:lpstr>Yn cyflwyno’r DofE</vt:lpstr>
      <vt:lpstr>Beth fyddaf yn ei wneud?</vt:lpstr>
      <vt:lpstr>Yr adran wirfoddoli</vt:lpstr>
      <vt:lpstr>Yr adran gorfforol</vt:lpstr>
      <vt:lpstr>Yr adran sgiliau</vt:lpstr>
      <vt:lpstr>Alldaith</vt:lpstr>
      <vt:lpstr>Eich Pecyn Croeso ac eDofE</vt:lpstr>
      <vt:lpstr>Dechrau arni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Gareth Dickie</dc:creator>
  <cp:lastModifiedBy>Kate Fitch</cp:lastModifiedBy>
  <cp:revision>1</cp:revision>
  <dcterms:modified xsi:type="dcterms:W3CDTF">2021-09-14T12:12:24Z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0x010100C02B752C25E67D4AA12F067C94846FB8</vt:lpwstr>
  </property>
</Properties>
</file>