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6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61633" autoAdjust="0"/>
  </p:normalViewPr>
  <p:slideViewPr>
    <p:cSldViewPr snapToGrid="0">
      <p:cViewPr varScale="1">
        <p:scale>
          <a:sx n="69" d="100"/>
          <a:sy n="69" d="100"/>
        </p:scale>
        <p:origin x="18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Helvetica Neue"/>
      </a:defRPr>
    </a:lvl1pPr>
    <a:lvl2pPr indent="228600" latinLnBrk="0">
      <a:defRPr sz="1200">
        <a:latin typeface="+mn-lt"/>
        <a:ea typeface="+mn-ea"/>
        <a:cs typeface="+mn-cs"/>
        <a:sym typeface="Helvetica Neue"/>
      </a:defRPr>
    </a:lvl2pPr>
    <a:lvl3pPr indent="457200" latinLnBrk="0">
      <a:defRPr sz="1200">
        <a:latin typeface="+mn-lt"/>
        <a:ea typeface="+mn-ea"/>
        <a:cs typeface="+mn-cs"/>
        <a:sym typeface="Helvetica Neue"/>
      </a:defRPr>
    </a:lvl3pPr>
    <a:lvl4pPr indent="685800" latinLnBrk="0">
      <a:defRPr sz="1200">
        <a:latin typeface="+mn-lt"/>
        <a:ea typeface="+mn-ea"/>
        <a:cs typeface="+mn-cs"/>
        <a:sym typeface="Helvetica Neue"/>
      </a:defRPr>
    </a:lvl4pPr>
    <a:lvl5pPr indent="914400" latinLnBrk="0">
      <a:defRPr sz="1200">
        <a:latin typeface="+mn-lt"/>
        <a:ea typeface="+mn-ea"/>
        <a:cs typeface="+mn-cs"/>
        <a:sym typeface="Helvetica Neue"/>
      </a:defRPr>
    </a:lvl5pPr>
    <a:lvl6pPr indent="1143000" latinLnBrk="0">
      <a:defRPr sz="1200">
        <a:latin typeface="+mn-lt"/>
        <a:ea typeface="+mn-ea"/>
        <a:cs typeface="+mn-cs"/>
        <a:sym typeface="Helvetica Neue"/>
      </a:defRPr>
    </a:lvl6pPr>
    <a:lvl7pPr indent="1371600" latinLnBrk="0">
      <a:defRPr sz="1200">
        <a:latin typeface="+mn-lt"/>
        <a:ea typeface="+mn-ea"/>
        <a:cs typeface="+mn-cs"/>
        <a:sym typeface="Helvetica Neue"/>
      </a:defRPr>
    </a:lvl7pPr>
    <a:lvl8pPr indent="1600200" latinLnBrk="0">
      <a:defRPr sz="1200">
        <a:latin typeface="+mn-lt"/>
        <a:ea typeface="+mn-ea"/>
        <a:cs typeface="+mn-cs"/>
        <a:sym typeface="Helvetica Neue"/>
      </a:defRPr>
    </a:lvl8pPr>
    <a:lvl9pPr indent="1828800" latinLnBrk="0">
      <a:defRPr sz="1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(Cyflwynydd: mae croeso i chi ddefnyddio eich enghreifftiau eich hun yma).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3" name="Shape 17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I </a:t>
            </a:r>
            <a:r>
              <a:rPr dirty="0" err="1"/>
              <a:t>gyflawni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Gwobr</a:t>
            </a:r>
            <a:r>
              <a:rPr dirty="0"/>
              <a:t> DofE Aur, 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gwblhau</a:t>
            </a:r>
            <a:r>
              <a:rPr dirty="0"/>
              <a:t> </a:t>
            </a:r>
            <a:r>
              <a:rPr dirty="0" err="1"/>
              <a:t>pum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– </a:t>
            </a:r>
            <a:r>
              <a:rPr dirty="0" err="1"/>
              <a:t>gwirfoddoli</a:t>
            </a:r>
            <a:r>
              <a:rPr dirty="0"/>
              <a:t>, </a:t>
            </a:r>
            <a:r>
              <a:rPr dirty="0" err="1"/>
              <a:t>gweithgarwch</a:t>
            </a:r>
            <a:r>
              <a:rPr dirty="0"/>
              <a:t> </a:t>
            </a:r>
            <a:r>
              <a:rPr dirty="0" err="1"/>
              <a:t>corfforol</a:t>
            </a:r>
            <a:r>
              <a:rPr dirty="0"/>
              <a:t>, </a:t>
            </a:r>
            <a:r>
              <a:rPr dirty="0" err="1"/>
              <a:t>datblygu</a:t>
            </a:r>
            <a:r>
              <a:rPr dirty="0"/>
              <a:t> </a:t>
            </a:r>
            <a:r>
              <a:rPr dirty="0" err="1"/>
              <a:t>sgìl</a:t>
            </a:r>
            <a:r>
              <a:rPr dirty="0"/>
              <a:t>,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alldaith</a:t>
            </a:r>
            <a:r>
              <a:rPr dirty="0"/>
              <a:t> a </a:t>
            </a:r>
            <a:r>
              <a:rPr dirty="0" err="1"/>
              <a:t>phreswyl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dreulio</a:t>
            </a:r>
            <a:r>
              <a:rPr dirty="0"/>
              <a:t> o </a:t>
            </a:r>
            <a:r>
              <a:rPr dirty="0" err="1"/>
              <a:t>leiaf</a:t>
            </a:r>
            <a:r>
              <a:rPr dirty="0"/>
              <a:t> 12 mis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wirfoddoli</a:t>
            </a:r>
            <a:r>
              <a:rPr dirty="0"/>
              <a:t>, ac o </a:t>
            </a:r>
            <a:r>
              <a:rPr dirty="0" err="1"/>
              <a:t>leiaf</a:t>
            </a:r>
            <a:r>
              <a:rPr dirty="0"/>
              <a:t> 6 mis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adrannau</a:t>
            </a:r>
            <a:r>
              <a:rPr dirty="0"/>
              <a:t> </a:t>
            </a:r>
            <a:r>
              <a:rPr dirty="0" err="1"/>
              <a:t>corfforol</a:t>
            </a:r>
            <a:r>
              <a:rPr dirty="0"/>
              <a:t> a </a:t>
            </a:r>
            <a:r>
              <a:rPr dirty="0" err="1"/>
              <a:t>sgiliau</a:t>
            </a:r>
            <a:r>
              <a:rPr dirty="0"/>
              <a:t>.  </a:t>
            </a: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hefyd</a:t>
            </a:r>
            <a:r>
              <a:rPr dirty="0"/>
              <a:t> </a:t>
            </a:r>
            <a:r>
              <a:rPr dirty="0" err="1"/>
              <a:t>benderfynu</a:t>
            </a:r>
            <a:r>
              <a:rPr dirty="0"/>
              <a:t> pa </a:t>
            </a:r>
            <a:r>
              <a:rPr dirty="0" err="1"/>
              <a:t>ddau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rhain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hoffech</a:t>
            </a:r>
            <a:r>
              <a:rPr dirty="0"/>
              <a:t> </a:t>
            </a:r>
            <a:r>
              <a:rPr dirty="0" err="1"/>
              <a:t>eu</a:t>
            </a:r>
            <a:r>
              <a:rPr dirty="0"/>
              <a:t> </a:t>
            </a:r>
            <a:r>
              <a:rPr dirty="0" err="1"/>
              <a:t>gwneud</a:t>
            </a:r>
            <a:r>
              <a:rPr dirty="0"/>
              <a:t> am 12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​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nad</a:t>
            </a:r>
            <a:r>
              <a:rPr dirty="0"/>
              <a:t> </a:t>
            </a:r>
            <a:r>
              <a:rPr dirty="0" err="1"/>
              <a:t>ydych</a:t>
            </a:r>
            <a:r>
              <a:rPr dirty="0"/>
              <a:t> chi </a:t>
            </a:r>
            <a:r>
              <a:rPr dirty="0" err="1"/>
              <a:t>eisoes</a:t>
            </a:r>
            <a:r>
              <a:rPr dirty="0"/>
              <a:t> </a:t>
            </a:r>
            <a:r>
              <a:rPr dirty="0" err="1"/>
              <a:t>wedi</a:t>
            </a:r>
            <a:r>
              <a:rPr dirty="0"/>
              <a:t> </a:t>
            </a:r>
            <a:r>
              <a:rPr dirty="0" err="1"/>
              <a:t>cwblhau</a:t>
            </a:r>
            <a:r>
              <a:rPr dirty="0"/>
              <a:t> </a:t>
            </a:r>
            <a:r>
              <a:rPr dirty="0" err="1"/>
              <a:t>eich</a:t>
            </a:r>
            <a:r>
              <a:rPr dirty="0"/>
              <a:t> </a:t>
            </a:r>
            <a:r>
              <a:rPr dirty="0" err="1"/>
              <a:t>Gwobr</a:t>
            </a:r>
            <a:r>
              <a:rPr dirty="0"/>
              <a:t> Arian DofE, </a:t>
            </a:r>
            <a:r>
              <a:rPr dirty="0" err="1"/>
              <a:t>mae'n</a:t>
            </a:r>
            <a:r>
              <a:rPr dirty="0"/>
              <a:t> </a:t>
            </a:r>
            <a:r>
              <a:rPr dirty="0" err="1"/>
              <a:t>rhaid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wneud</a:t>
            </a:r>
            <a:r>
              <a:rPr dirty="0"/>
              <a:t> 6 mis </a:t>
            </a:r>
            <a:r>
              <a:rPr dirty="0" err="1"/>
              <a:t>arall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unrhyw</a:t>
            </a:r>
            <a:r>
              <a:rPr dirty="0"/>
              <a:t> un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adrannau</a:t>
            </a:r>
            <a:r>
              <a:rPr dirty="0"/>
              <a:t> </a:t>
            </a:r>
            <a:r>
              <a:rPr dirty="0" err="1"/>
              <a:t>Gwirfoddoli</a:t>
            </a:r>
            <a:r>
              <a:rPr dirty="0"/>
              <a:t>, </a:t>
            </a:r>
            <a:r>
              <a:rPr dirty="0" err="1"/>
              <a:t>Corfforol</a:t>
            </a:r>
            <a:r>
              <a:rPr dirty="0"/>
              <a:t> neu </a:t>
            </a:r>
            <a:r>
              <a:rPr dirty="0" err="1"/>
              <a:t>Sgiliau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Bydd</a:t>
            </a:r>
            <a:r>
              <a:rPr dirty="0"/>
              <a:t> </a:t>
            </a:r>
            <a:r>
              <a:rPr dirty="0" err="1"/>
              <a:t>angen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chi </a:t>
            </a:r>
            <a:r>
              <a:rPr dirty="0" err="1"/>
              <a:t>gadw</a:t>
            </a:r>
            <a:r>
              <a:rPr dirty="0"/>
              <a:t> </a:t>
            </a:r>
            <a:r>
              <a:rPr dirty="0" err="1"/>
              <a:t>cofnod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amser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</a:t>
            </a:r>
            <a:r>
              <a:rPr dirty="0" err="1"/>
              <a:t>chi'n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dreulio</a:t>
            </a:r>
            <a:r>
              <a:rPr dirty="0"/>
              <a:t> </a:t>
            </a:r>
            <a:r>
              <a:rPr dirty="0" err="1"/>
              <a:t>ar</a:t>
            </a:r>
            <a:r>
              <a:rPr dirty="0"/>
              <a:t> bob </a:t>
            </a:r>
            <a:r>
              <a:rPr dirty="0" err="1"/>
              <a:t>gweithgaredd</a:t>
            </a:r>
            <a:r>
              <a:rPr dirty="0"/>
              <a:t> a </a:t>
            </a:r>
            <a:r>
              <a:rPr dirty="0" err="1"/>
              <a:t>gofyn</a:t>
            </a:r>
            <a:r>
              <a:rPr dirty="0"/>
              <a:t> </a:t>
            </a:r>
            <a:r>
              <a:rPr dirty="0" err="1"/>
              <a:t>i</a:t>
            </a:r>
            <a:r>
              <a:rPr dirty="0"/>
              <a:t> </a:t>
            </a:r>
            <a:r>
              <a:rPr dirty="0" err="1"/>
              <a:t>rywun</a:t>
            </a:r>
            <a:r>
              <a:rPr dirty="0"/>
              <a:t> â </a:t>
            </a:r>
            <a:r>
              <a:rPr dirty="0" err="1"/>
              <a:t>dealltwriaeth</a:t>
            </a:r>
            <a:r>
              <a:rPr dirty="0"/>
              <a:t> </a:t>
            </a:r>
            <a:r>
              <a:rPr dirty="0" err="1"/>
              <a:t>dda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gweithgaredd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chi </a:t>
            </a:r>
            <a:r>
              <a:rPr dirty="0" err="1"/>
              <a:t>wedi'i</a:t>
            </a:r>
            <a:r>
              <a:rPr dirty="0"/>
              <a:t> </a:t>
            </a:r>
            <a:r>
              <a:rPr dirty="0" err="1"/>
              <a:t>ddewis</a:t>
            </a:r>
            <a:r>
              <a:rPr dirty="0"/>
              <a:t>, </a:t>
            </a:r>
            <a:r>
              <a:rPr dirty="0" err="1"/>
              <a:t>ysgrifennu</a:t>
            </a:r>
            <a:r>
              <a:rPr dirty="0"/>
              <a:t> </a:t>
            </a:r>
            <a:r>
              <a:rPr dirty="0" err="1"/>
              <a:t>adroddiad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disgrifio'r</a:t>
            </a:r>
            <a:r>
              <a:rPr dirty="0"/>
              <a:t> </a:t>
            </a:r>
            <a:r>
              <a:rPr dirty="0" err="1"/>
              <a:t>hyn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chi </a:t>
            </a:r>
            <a:r>
              <a:rPr dirty="0" err="1"/>
              <a:t>wedi'i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Ar</a:t>
            </a:r>
            <a:r>
              <a:rPr dirty="0"/>
              <a:t> </a:t>
            </a:r>
            <a:r>
              <a:rPr dirty="0" err="1"/>
              <a:t>gyfer</a:t>
            </a:r>
            <a:r>
              <a:rPr dirty="0"/>
              <a:t> </a:t>
            </a:r>
            <a:r>
              <a:rPr dirty="0" err="1"/>
              <a:t>pob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gallwch</a:t>
            </a:r>
            <a:r>
              <a:rPr dirty="0"/>
              <a:t> </a:t>
            </a:r>
            <a:r>
              <a:rPr dirty="0" err="1"/>
              <a:t>ddewis</a:t>
            </a:r>
            <a:r>
              <a:rPr dirty="0"/>
              <a:t> </a:t>
            </a:r>
            <a:r>
              <a:rPr dirty="0" err="1"/>
              <a:t>beth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hoffech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 - </a:t>
            </a:r>
            <a:r>
              <a:rPr dirty="0" err="1"/>
              <a:t>gallwch</a:t>
            </a:r>
            <a:r>
              <a:rPr dirty="0"/>
              <a:t> </a:t>
            </a:r>
            <a:r>
              <a:rPr dirty="0" err="1"/>
              <a:t>roi</a:t>
            </a:r>
            <a:r>
              <a:rPr dirty="0"/>
              <a:t> </a:t>
            </a:r>
            <a:r>
              <a:rPr dirty="0" err="1"/>
              <a:t>cynnig</a:t>
            </a:r>
            <a:r>
              <a:rPr dirty="0"/>
              <a:t> </a:t>
            </a:r>
            <a:r>
              <a:rPr dirty="0" err="1"/>
              <a:t>ar</a:t>
            </a:r>
            <a:r>
              <a:rPr dirty="0"/>
              <a:t> </a:t>
            </a:r>
            <a:r>
              <a:rPr dirty="0" err="1"/>
              <a:t>rywbeth</a:t>
            </a:r>
            <a:r>
              <a:rPr dirty="0"/>
              <a:t> </a:t>
            </a:r>
            <a:r>
              <a:rPr dirty="0" err="1"/>
              <a:t>newydd</a:t>
            </a:r>
            <a:r>
              <a:rPr dirty="0"/>
              <a:t> neu </a:t>
            </a:r>
            <a:r>
              <a:rPr dirty="0" err="1"/>
              <a:t>ddewis</a:t>
            </a:r>
            <a:r>
              <a:rPr dirty="0"/>
              <a:t> </a:t>
            </a:r>
            <a:r>
              <a:rPr dirty="0" err="1"/>
              <a:t>gwella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rhywbeth</a:t>
            </a:r>
            <a:r>
              <a:rPr dirty="0"/>
              <a:t> </a:t>
            </a:r>
            <a:r>
              <a:rPr dirty="0" err="1"/>
              <a:t>rydych</a:t>
            </a:r>
            <a:r>
              <a:rPr dirty="0"/>
              <a:t> </a:t>
            </a:r>
            <a:r>
              <a:rPr dirty="0" err="1"/>
              <a:t>eisoes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ei</a:t>
            </a:r>
            <a:r>
              <a:rPr dirty="0"/>
              <a:t> </a:t>
            </a:r>
            <a:r>
              <a:rPr dirty="0" err="1"/>
              <a:t>wneud</a:t>
            </a:r>
            <a:r>
              <a:rPr dirty="0"/>
              <a:t>.  Gall </a:t>
            </a:r>
            <a:r>
              <a:rPr dirty="0" err="1"/>
              <a:t>eich</a:t>
            </a:r>
            <a:r>
              <a:rPr dirty="0"/>
              <a:t> DofE </a:t>
            </a:r>
            <a:r>
              <a:rPr dirty="0" err="1"/>
              <a:t>fod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beth</a:t>
            </a:r>
            <a:r>
              <a:rPr dirty="0"/>
              <a:t> </a:t>
            </a:r>
            <a:r>
              <a:rPr dirty="0" err="1"/>
              <a:t>bynnag</a:t>
            </a:r>
            <a:r>
              <a:rPr dirty="0"/>
              <a:t> </a:t>
            </a:r>
            <a:r>
              <a:rPr dirty="0" err="1"/>
              <a:t>yr</a:t>
            </a:r>
            <a:r>
              <a:rPr dirty="0"/>
              <a:t> </a:t>
            </a:r>
            <a:r>
              <a:rPr dirty="0" err="1"/>
              <a:t>ydych</a:t>
            </a:r>
            <a:r>
              <a:rPr dirty="0"/>
              <a:t> am </a:t>
            </a:r>
            <a:r>
              <a:rPr dirty="0" err="1"/>
              <a:t>iddo</a:t>
            </a:r>
            <a:r>
              <a:rPr dirty="0"/>
              <a:t> </a:t>
            </a:r>
            <a:r>
              <a:rPr dirty="0" err="1"/>
              <a:t>fod</a:t>
            </a:r>
            <a:r>
              <a:rPr dirty="0"/>
              <a:t>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Byddaf</a:t>
            </a:r>
            <a:r>
              <a:rPr dirty="0"/>
              <a:t> </a:t>
            </a:r>
            <a:r>
              <a:rPr dirty="0" err="1"/>
              <a:t>nawr</a:t>
            </a:r>
            <a:r>
              <a:rPr dirty="0"/>
              <a:t> </a:t>
            </a:r>
            <a:r>
              <a:rPr dirty="0" err="1"/>
              <a:t>yn</a:t>
            </a:r>
            <a:r>
              <a:rPr dirty="0"/>
              <a:t> </a:t>
            </a:r>
            <a:r>
              <a:rPr dirty="0" err="1"/>
              <a:t>disgrifio</a:t>
            </a:r>
            <a:r>
              <a:rPr dirty="0"/>
              <a:t> </a:t>
            </a:r>
            <a:r>
              <a:rPr dirty="0" err="1"/>
              <a:t>pob</a:t>
            </a:r>
            <a:r>
              <a:rPr dirty="0"/>
              <a:t> </a:t>
            </a:r>
            <a:r>
              <a:rPr dirty="0" err="1"/>
              <a:t>adran</a:t>
            </a:r>
            <a:r>
              <a:rPr dirty="0"/>
              <a:t> </a:t>
            </a:r>
            <a:r>
              <a:rPr dirty="0" err="1"/>
              <a:t>o'r</a:t>
            </a:r>
            <a:r>
              <a:rPr dirty="0"/>
              <a:t> </a:t>
            </a:r>
            <a:r>
              <a:rPr dirty="0" err="1"/>
              <a:t>Wobr</a:t>
            </a:r>
            <a:r>
              <a:rPr dirty="0"/>
              <a:t> </a:t>
            </a:r>
            <a:r>
              <a:rPr dirty="0" err="1"/>
              <a:t>mewn</a:t>
            </a:r>
            <a:r>
              <a:rPr dirty="0"/>
              <a:t> </a:t>
            </a:r>
            <a:r>
              <a:rPr dirty="0" err="1"/>
              <a:t>mwy</a:t>
            </a:r>
            <a:r>
              <a:rPr dirty="0"/>
              <a:t> o </a:t>
            </a:r>
            <a:r>
              <a:rPr dirty="0" err="1"/>
              <a:t>fanylder</a:t>
            </a:r>
            <a:r>
              <a:rPr dirty="0"/>
              <a:t>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Aur,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​Os ydych chi eisoes wedi cwblhau eich Gwobr Efydd neu Arian byddwch yn gyfarwydd â'r rhan hon o'r Wobr a byddwch yn gwybod bod Gwirfoddoli yn gyfle gwych i newid pethau er gwell wrth ychwanegu at eich sgiliau a'ch hyder eich hun.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 </a:t>
            </a:r>
            <a:r>
              <a:rPr b="1"/>
              <a:t>(cyflwynydd: mae croeso i chi ddefnyddio enghreifftiau o gyfranogwyr blaenorol a chynnwys ystod eang o enghreifftiau).​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Aur,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7" name="Shape 12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</a:t>
            </a:r>
            <a:r>
              <a:rPr b="1"/>
              <a:t> (cyflwynydd: ychwanegwch eich enghreifftiau eich hun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7" name="Shape 13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Aur, byddwch yn cwblhau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byddwch yn cynllunio eich nod, dewis eich lleoliad ac yn gwneud rhywfaint o hyfforddiant i wneud yn siŵr eich bod yn barod ac yn gwybod beth rydych chi'n ei wneud - yna byddwch yn treulio pedwar diwrnod a thair noson oddi cartref.​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(Cyflwynydd: Cymerwch ofal i roi'r un pwyslais ar bob un o'r pedair adran.  Er y bydd rhai pobl ifanc wedi'u denu at y DofE oherwydd yr alldaith, gwyddom fod rhai pobl ifanc yn ystyried yr elfen hon yn frawychus, felly gall fod angen sicrwydd arnynt.)​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7" name="Shape 14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ennill y Wobr Aur, mae adran ychwanegol - yr Adran Breswyl.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brofiad mawr, cyffrous a boddhaus, lle treulir amser gyda phobl nad ydynt erioed wedi'u cyfarfod o'r blaen.​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 ddysgu i eira fyrddio yn yr Alban i helpu mewn gwersyll plant, mae yna lawer o bosibiliadau cyffrous i gymryd rhan ynddynt - yn y DU a thramor.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gwblhau eu hadran breswyl, bydd pobl ifanc yn dysgu sut i weithio gyda phobl o gefndiroedd gwahanol a magu hyder wrth aros mewn amgylcheddau newydd. 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Oherwydd bod cyfranogwyr DofE yn yrwyr diogel yn ystadegol, gallech hefyd elwa ar yswiriant car gostyngedig drwy 'Gyrru DofE' - ein partneriaeth â thri chwmni yswiriant.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3" name="Shape 73"/>
          <p:cNvSpPr/>
          <p:nvPr/>
        </p:nvSpPr>
        <p:spPr>
          <a:xfrm>
            <a:off x="1660078" y="2004217"/>
            <a:ext cx="7783784" cy="503389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4" name="Shape 74"/>
          <p:cNvSpPr/>
          <p:nvPr/>
        </p:nvSpPr>
        <p:spPr>
          <a:xfrm>
            <a:off x="253999" y="240815"/>
            <a:ext cx="2682521" cy="84482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5" name="Shape 75"/>
          <p:cNvSpPr/>
          <p:nvPr/>
        </p:nvSpPr>
        <p:spPr>
          <a:xfrm>
            <a:off x="2934246" y="241842"/>
            <a:ext cx="907262" cy="125677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6" name="Shape 76"/>
          <p:cNvSpPr/>
          <p:nvPr/>
        </p:nvSpPr>
        <p:spPr>
          <a:xfrm>
            <a:off x="253999" y="1083360"/>
            <a:ext cx="2682527" cy="41525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xfrm>
            <a:off x="444499" y="278708"/>
            <a:ext cx="8324216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50" name="Shape 150"/>
          <p:cNvSpPr/>
          <p:nvPr/>
        </p:nvSpPr>
        <p:spPr>
          <a:xfrm>
            <a:off x="5346000" y="1276806"/>
            <a:ext cx="4888803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457198" y="1276806"/>
            <a:ext cx="2396570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2853765" y="958048"/>
            <a:ext cx="7838238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2853764" y="958048"/>
            <a:ext cx="5903889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5346000" y="4411112"/>
            <a:ext cx="3157615" cy="2691694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xfrm>
            <a:off x="444498" y="278708"/>
            <a:ext cx="3750312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66" name="Shape 166"/>
          <p:cNvSpPr/>
          <p:nvPr/>
        </p:nvSpPr>
        <p:spPr>
          <a:xfrm>
            <a:off x="444500" y="1522190"/>
            <a:ext cx="4328160" cy="31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67" name="Shape 167"/>
          <p:cNvSpPr/>
          <p:nvPr/>
        </p:nvSpPr>
        <p:spPr>
          <a:xfrm>
            <a:off x="7251000" y="4103490"/>
            <a:ext cx="1663066" cy="51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68" name="Shape 168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69" name="Shape 169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3834699" y="10"/>
            <a:ext cx="6857304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/>
          <p:nvPr/>
        </p:nvSpPr>
        <p:spPr>
          <a:xfrm>
            <a:off x="457200" y="6208674"/>
            <a:ext cx="2572562" cy="8941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444500" y="278708"/>
            <a:ext cx="47307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2" name="Shape 82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7847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pic>
        <p:nvPicPr>
          <p:cNvPr id="2" name="Recruitment Film FOR PRESENTATIONS (Welsh).mp4">
            <a:hlinkClick r:id="" action="ppaction://media"/>
            <a:extLst>
              <a:ext uri="{FF2B5EF4-FFF2-40B4-BE49-F238E27FC236}">
                <a16:creationId xmlns:a16="http://schemas.microsoft.com/office/drawing/2014/main" id="{D36245E3-DF90-DAB8-6907-21E0C85472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6386" y="1314330"/>
            <a:ext cx="9341788" cy="525475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4" name="Shape 94"/>
          <p:cNvSpPr/>
          <p:nvPr/>
        </p:nvSpPr>
        <p:spPr>
          <a:xfrm>
            <a:off x="457198" y="1276806"/>
            <a:ext cx="9777607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5" name="Shape 95"/>
          <p:cNvSpPr>
            <a:spLocks noGrp="1"/>
          </p:cNvSpPr>
          <p:nvPr>
            <p:ph type="title" idx="4294967295"/>
          </p:nvPr>
        </p:nvSpPr>
        <p:spPr>
          <a:xfrm>
            <a:off x="444499" y="278708"/>
            <a:ext cx="87760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pic>
        <p:nvPicPr>
          <p:cNvPr id="96" name="imag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350" y="2351957"/>
            <a:ext cx="8648700" cy="3675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title"/>
          </p:nvPr>
        </p:nvSpPr>
        <p:spPr>
          <a:xfrm>
            <a:off x="444500" y="278708"/>
            <a:ext cx="558165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3" name="Shape 103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4" name="Shape 10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title"/>
          </p:nvPr>
        </p:nvSpPr>
        <p:spPr>
          <a:xfrm>
            <a:off x="444500" y="278708"/>
            <a:ext cx="5208905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3" name="Shape 113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4" name="Shape 11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5574599" y="11"/>
            <a:ext cx="5117391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xfrm>
            <a:off x="444500" y="278708"/>
            <a:ext cx="4597400" cy="756924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3" name="Shape 123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4" name="Shape 12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2" name="Shape 132"/>
          <p:cNvSpPr>
            <a:spLocks noGrp="1"/>
          </p:cNvSpPr>
          <p:nvPr>
            <p:ph type="title"/>
          </p:nvPr>
        </p:nvSpPr>
        <p:spPr>
          <a:xfrm>
            <a:off x="444500" y="278708"/>
            <a:ext cx="225933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3" name="Shape 133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4" name="Shape 13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-1" y="6"/>
            <a:ext cx="6844604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82C9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444500" y="278708"/>
            <a:ext cx="2330450" cy="756924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Preswyl</a:t>
            </a:r>
          </a:p>
        </p:txBody>
      </p:sp>
      <p:sp>
        <p:nvSpPr>
          <p:cNvPr id="143" name="Shape 143"/>
          <p:cNvSpPr/>
          <p:nvPr/>
        </p:nvSpPr>
        <p:spPr>
          <a:xfrm>
            <a:off x="444498" y="1522190"/>
            <a:ext cx="5427348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marR="177800" indent="12700">
              <a:spcBef>
                <a:spcPts val="100"/>
              </a:spcBef>
              <a:defRPr sz="3600" b="1" spc="-11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-60">
                <a:solidFill>
                  <a:srgbClr val="000000"/>
                </a:solidFill>
              </a:rPr>
              <a:t>pum </a:t>
            </a:r>
            <a:r>
              <a:rPr spc="-80">
                <a:solidFill>
                  <a:srgbClr val="000000"/>
                </a:solidFill>
              </a:rPr>
              <a:t>diwrnod </a:t>
            </a:r>
            <a:r>
              <a:rPr spc="0">
                <a:solidFill>
                  <a:srgbClr val="000000"/>
                </a:solidFill>
              </a:rPr>
              <a:t>a  </a:t>
            </a:r>
            <a:r>
              <a:rPr spc="-75">
                <a:solidFill>
                  <a:srgbClr val="000000"/>
                </a:solidFill>
              </a:rPr>
              <a:t>pedair noson </a:t>
            </a:r>
            <a:r>
              <a:rPr spc="-69">
                <a:solidFill>
                  <a:srgbClr val="000000"/>
                </a:solidFill>
              </a:rPr>
              <a:t>oddi</a:t>
            </a:r>
            <a:r>
              <a:rPr spc="-464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cartref</a:t>
            </a:r>
          </a:p>
          <a:p>
            <a:pPr marR="5080" indent="12700">
              <a:spcBef>
                <a:spcPts val="2400"/>
              </a:spcBef>
              <a:defRPr sz="3600" b="1" spc="-8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Rhannu </a:t>
            </a:r>
            <a:r>
              <a:rPr spc="-85">
                <a:solidFill>
                  <a:srgbClr val="000000"/>
                </a:solidFill>
              </a:rPr>
              <a:t>proﬁadau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440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chreu  </a:t>
            </a:r>
            <a:r>
              <a:rPr spc="-90">
                <a:solidFill>
                  <a:srgbClr val="000000"/>
                </a:solidFill>
              </a:rPr>
              <a:t>cysylltiadau</a:t>
            </a:r>
            <a:r>
              <a:rPr spc="-195">
                <a:solidFill>
                  <a:srgbClr val="000000"/>
                </a:solidFill>
              </a:rPr>
              <a:t> </a:t>
            </a:r>
            <a:r>
              <a:rPr spc="-90">
                <a:solidFill>
                  <a:srgbClr val="000000"/>
                </a:solidFill>
              </a:rPr>
              <a:t>newydd</a:t>
            </a:r>
          </a:p>
        </p:txBody>
      </p:sp>
      <p:sp>
        <p:nvSpPr>
          <p:cNvPr id="144" name="Shape 144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AE1D46E-2618-4211-8A41-7DD5F2D945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E3AE89-8542-440A-8AE4-4F02804A1F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B2D5B7-CC58-469F-B864-730486902AC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Microsoft Macintosh PowerPoint</Application>
  <PresentationFormat>Custom</PresentationFormat>
  <Paragraphs>109</Paragraphs>
  <Slides>11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Preswyl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Jonny Sanders</cp:lastModifiedBy>
  <cp:revision>4</cp:revision>
  <dcterms:modified xsi:type="dcterms:W3CDTF">2023-08-25T15:14:01Z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