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7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</p:sldIdLst>
  <p:sldSz cx="10693400" cy="7556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10" d="100"/>
          <a:sy n="110" d="100"/>
        </p:scale>
        <p:origin x="168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9" name="Shape 7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Helvetica Neue"/>
      </a:defRPr>
    </a:lvl1pPr>
    <a:lvl2pPr indent="228600" latinLnBrk="0">
      <a:defRPr sz="1200">
        <a:latin typeface="+mj-lt"/>
        <a:ea typeface="+mj-ea"/>
        <a:cs typeface="+mj-cs"/>
        <a:sym typeface="Helvetica Neue"/>
      </a:defRPr>
    </a:lvl2pPr>
    <a:lvl3pPr indent="457200" latinLnBrk="0">
      <a:defRPr sz="1200">
        <a:latin typeface="+mj-lt"/>
        <a:ea typeface="+mj-ea"/>
        <a:cs typeface="+mj-cs"/>
        <a:sym typeface="Helvetica Neue"/>
      </a:defRPr>
    </a:lvl3pPr>
    <a:lvl4pPr indent="685800" latinLnBrk="0">
      <a:defRPr sz="1200">
        <a:latin typeface="+mj-lt"/>
        <a:ea typeface="+mj-ea"/>
        <a:cs typeface="+mj-cs"/>
        <a:sym typeface="Helvetica Neue"/>
      </a:defRPr>
    </a:lvl4pPr>
    <a:lvl5pPr indent="914400" latinLnBrk="0">
      <a:defRPr sz="1200">
        <a:latin typeface="+mj-lt"/>
        <a:ea typeface="+mj-ea"/>
        <a:cs typeface="+mj-cs"/>
        <a:sym typeface="Helvetica Neue"/>
      </a:defRPr>
    </a:lvl5pPr>
    <a:lvl6pPr indent="1143000" latinLnBrk="0">
      <a:defRPr sz="1200">
        <a:latin typeface="+mj-lt"/>
        <a:ea typeface="+mj-ea"/>
        <a:cs typeface="+mj-cs"/>
        <a:sym typeface="Helvetica Neue"/>
      </a:defRPr>
    </a:lvl6pPr>
    <a:lvl7pPr indent="1371600" latinLnBrk="0">
      <a:defRPr sz="1200">
        <a:latin typeface="+mj-lt"/>
        <a:ea typeface="+mj-ea"/>
        <a:cs typeface="+mj-cs"/>
        <a:sym typeface="Helvetica Neue"/>
      </a:defRPr>
    </a:lvl7pPr>
    <a:lvl8pPr indent="1600200" latinLnBrk="0">
      <a:defRPr sz="1200">
        <a:latin typeface="+mj-lt"/>
        <a:ea typeface="+mj-ea"/>
        <a:cs typeface="+mj-cs"/>
        <a:sym typeface="Helvetica Neue"/>
      </a:defRPr>
    </a:lvl8pPr>
    <a:lvl9pPr indent="1828800" latinLnBrk="0">
      <a:defRPr sz="1200">
        <a:latin typeface="+mj-lt"/>
        <a:ea typeface="+mj-ea"/>
        <a:cs typeface="+mj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0" name="Shape 9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Mae gwneud eu DofE yn ffordd wych i'ch plentyn ddarganfod cymaint y gallant ei gyflawni. 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​Mae'n rhoi'r cyfle i bobl ifanc wneud ffrindiau newydd, dilyn eu diddordebau, dysgu sgiliau newydd a gwneud gwahaniaeth yn ein cymuned. Mae cwblhau Gwobr DofE hefyd yn ffordd wych o greu argraff ar gyflogwyr. 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Mae hefyd yn ffordd heb fod yn gystadleuol a phwerus i bobl ifanc ddechrau credu ynddynt eu hunain, waeth beth fo'u cefndir, diddordebau a galluoedd.  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8" name="Shape 16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Ar ôl i'ch plentyn/unigolyn ifanc gofrestru i'w DofE, byddant yn cael eu cyfrif eDofE eu hunain.  Bydd yn eu helpu i gynllunio eu gweithgareddau ar-lein a defnyddio'r ap DofE am ddim. 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​Gall cyfranogwyr ddefnyddio'r ap DofE am ddim i gynllunio gweithgareddau, cael cymeradwyaeth gan Arweinwyr, cofnodi tystiolaeth, cyflwyno rhaglenni i'w cwblhau a mwy.​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​Gallwch ddysgu sut mae defnyddio eu cyfrif eDofE drwy wylio'r fideos 'sut i' ar sianel YouTube DofE.​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​Byddant hefyd yn derbyn Pecyn Croeso dwy'r post a fydd yn cynnwys ystod eang o wybodaeth a chyngor yn ogystal â rhagor o wybodaeth i rieni/gofalwyr. 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​Bydd pob cyfranogwr yn derbyn cerdyn DofE personol hefyd i roi gostyngiad iddynt a'u teuluoedd mewn nifer o siopau a argymhellir.  Bydd pobl ifanc ar lefel Gwobr Aur yn gymwys am ostyngiad ar eu hyswiriant car hefyd.​ 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79" name="Shape 17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Cyflwynydd: Personoleiddiwch y sleid hon gyda manylion cyswllt eich arweinydd/gweinyddwr DofE.  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​Camau nesaf i rieni:​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 marL="120315" indent="-120315">
              <a:buSzPct val="100000"/>
              <a:buChar char="•"/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​Gwiriwch brosesau'r ysgol / sefydliad ar gyfer cofrestru i DofE.​ </a:t>
            </a:r>
          </a:p>
          <a:p>
            <a:pPr marL="120315" indent="-120315">
              <a:buSzPct val="100000"/>
              <a:buChar char="•"/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 marL="120315" indent="-120315">
              <a:buSzPct val="100000"/>
              <a:buChar char="•"/>
              <a:defRPr>
                <a:latin typeface="Arial"/>
                <a:ea typeface="Arial"/>
                <a:cs typeface="Arial"/>
                <a:sym typeface="Arial"/>
              </a:defRPr>
            </a:pPr>
            <a:r>
              <a:t>Bydd angen i rieni / gofalwyr gwblhau a dychwelyd gwaith papur a thalu.​ </a:t>
            </a:r>
          </a:p>
          <a:p>
            <a:pPr marL="120315" indent="-120315">
              <a:buSzPct val="100000"/>
              <a:buChar char="•"/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 marL="120315" indent="-120315">
              <a:buSzPct val="100000"/>
              <a:buChar char="•"/>
              <a:defRPr>
                <a:latin typeface="Arial"/>
                <a:ea typeface="Arial"/>
                <a:cs typeface="Arial"/>
                <a:sym typeface="Arial"/>
              </a:defRPr>
            </a:pPr>
            <a:r>
              <a:t>Dechreuwch sgwrs â'ch unigolyn ifanc am ba weithgareddau y gallent eu dewis ar gyfer eu DofE.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7" name="Shape 9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Mae'r ffilm ganlynol yn darparu trosolwg o Wobr Dug Caeredin. 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4" name="Shape 10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Mae tair lefel Gwobr DofE - Efydd, Arian ac Aur. I gyflawni eu Gwobr, bydd angen i'ch plentyn gwblhau pedair adran – Gwirfoddoli, Corfforol, Sgiliau ac Alldaith [a phreswyl ar gyfer Gwobr Aur]. 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​Bydd yr amser sy'n ofynnol i gwblhau pob adran yn amrywio, yn dibynnu ar a ydynt ar lefel Efydd, Arian neu Aur.​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​Gall dewis pa weithgareddau i'w gwneud ar gyfer pob adran ymddangos yn frawychus i rai pobl ifanc.  Ond mae'n bwysig cofio bod y rhan fwyaf o weithgareddau yn gallu cyfrif. Bydd y rhan fwyaf o bobl ifanc eisoes yn cymryd rhan mewn gweithgareddau a all gyfrif tuag at eu Gwobr DofE, ac mae nifer fawr o weithgareddau ar gael i bobl ifanc sy'n awyddus i roi cynnig ar rywbeth newydd.​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​Mae'n bwysig gwneud yn siŵr bod y bobl ifanc yn cadw cofnod o'r amser y maent yn ei dreulio ar bob gweithgaredd.  Efallai y bydd angen eich cymorth arnynt hefyd i ddod o hyd i asesydd ar gyfer pob adran.  Aseswyr yw pobl sy'n gwirio bod gweithgareddau wedi'u cwblhau a disgrifio'r cynnydd sydd wedi'i wneud.  Dylai asesydd fod yn rhywun sydd â dealltwriaeth dda o'r gweithgaredd y maent wedi dewis ei wneud.  Gall fod yn unrhyw un heblaw am aelodau eich teulu.​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​Byddaf nawr yn disgrifio pob adran o'r Wobr mewn mwy o fanylder.​ 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2" name="Shape 11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Bydd gofyn i bob unigolyn ifanc sy'n cwblhau gwobr DofE neilltuo amser i wirfoddoli.​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​Drwy wirfoddoli mae gan bobl ifanc y cyfle i roi o'u hamser i helpu eraill neu wneud gwahaniaeth i achosion sy'n agos at eu calon.​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​Yn ogystal â newid pethau er gwell, gall gwirfoddoli fod yn hynod wobrwyol i'r bobl ifanc eu hunain - gan fagu eu hyder a synnwyr o annibyniaeth a datblygu sgiliau newydd y gallant eu defnyddio yn eu bywydau a gyrfaoedd yn y dyfodol.​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​Gallai enghreifftiau o wirfoddoli gynnwys hyfforddi tîm pêl-droed lleol, casglu eitemau i fanc bwyd neu ymgyrchu dros newid ar faterion sy'n bwysig iddynt </a:t>
            </a:r>
            <a:r>
              <a:rPr b="1"/>
              <a:t>(cyflwynydd: mae croeso i chi ddefnyddio enghreifftiau o gyfranogwyr blaenorol yma).​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 b="1"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​Bydd yr amser sy'n rhaid i bobl ifanc ei dreulio'n gwirfoddoli yn amrywio, yn dibynnu ar a ydynt ar lefel Efydd, Arian neu Aur. 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​Gall pobl ifanc ddewis gwirfoddoli mewn unrhyw faes yr hoffent - yr unig reol yw'r ydym yn ei mynnu yw na ddylai pobl ifanc fod yn cymryd lle staff cyflogedig, er enghraifft drwy wirfoddoli i sefydliadau masnachol.​ 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1" name="Shape 12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Elfen allweddol o unrhyw Wobr DofE yw'r adran Gorfforol, lle anogir pobl ifanc i gymryd rhan mewn gweithgarwch corfforol rheolaidd. 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​Gwyddom fod gweithgarwch corfforol rheolaidd yn gwella iechyd corfforol a meddyliol pobl ifanc, felly mae'n arfer dda i'w meithrin tra dal yn ifanc.​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​Mae bron pob gweithgaredd dawns, chwaraeon neu ffitrwydd yn gallu cyfrif — y nhw sydd i benderfynu pa weithgareddau a ddewisant, gan gynnwys a ydynt am ymuno â thîm neu ddewis gwneud gweithgareddau ar eu pen eu hunain.​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​Efallai mai cwblhau'r adran Gorfforol yw'r hwb sydd ei angen ar unigolyn ifanc i roi cynnig ar rywbeth cwbl newydd, neu ganolbwyntio a gwella ar weithgaredd maent eisoes yn ei wneud.  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0" name="Shape 13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Drwy'r adran sgiliau, caiff pobl ifanc eu hannog i ddatblygu set o sgiliau ymarferol a chymdeithasol.​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​Byddant yn gallu dewis a ydynt yn datblygu eu sgiliau mewn meysydd sydd eisoes o ddiddordeb iddynt, neu ddysgu am rywbeth newydd.​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​Yn y gorffennol, mae pobl ifanc wedi defnyddio eu hadran sgiliau i ddatblygu eu diddordebau a doniau mewn ystod eang o feysydd gan gynnwys dawnsio, codio cyfrifiadurol, gyrru a choginio (cyflwynydd: ychwanegwch eich enghreifftiau eich hun yma).​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​Drwy ddatblygu diddordebau a doniau, bydd pobl ifanc yn mwynhau eu hunain a theimlo eu bod wedi cyflawni rhywbeth o ddifrif.​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​Byddant yn gwella eu hyder ac yn dangos eu bod yn ymroddedig, brwdfrydig ac yn gallu derbyn her. 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9" name="Shape 13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Bydd pobl ifanc sy'n cymryd rhan mewn Gwobr DofE yn cymryd rhan mewn alldaith.​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​Fel rhan o dîm bach, byddant yn cynllunio eu nod, dewis eu lleoliad ac yn gwneud rhywfaint o hyfforddiant i wneud yn siŵr eu bod yn barod ac yn gwybod beth maent yn ei wneud.​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​Mae'r amser mae pobl ifanc yn ei dreulio oddi cartref yn dibynnu ar lefel y wobr maent yn ei gwneud - bydd yn o leiaf 1 noson ar gyfer Efydd, 2 noson ar gyfer Arian a 3 noson ar gyfer Aur.​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​Gallant ddewis sut yr hoffent deithio - nid oes rhaid iddynt deithio ar droed. Gallent deithio ar gefn beic, mewn canŵ, caiac, cadair olwyn, cwch hwylio neu hyd yn oed ar gefn ceffyl.​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​Mae'r alldaith yn brofiad anhygoel a fydd yn helpu eich unigolyn ifanc i ddatblygu sgiliau gwytnwch, cyfathrebu, gwaith tîm ac arweinyddiaeth. 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(Cyflwynydd: Dim ond os ydych chi'n cyflwyno i rieni/gofalwyr darpar gyfranogwyr gwobr aur y dylech ddefnyddio'r sleid hon.)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8" name="Shape 14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I ennill y Wobr Aur, mae adran ychwanegol - yr Adran Breswyl. 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​Mae'n brofiad mawr, cyffrous a boddhaus, lle treulir amser gyda phobl nad ydynt erioed wedi'u cyfarfod o'r blaen.​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​O ddysgu i eira fyrddio yn yr Alban i helpu mewn gwersyll plant, mae yna lawer o bosibiliadau cyffrous i gymryd rhan ynddynt - yn y DU a thramor. 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​Drwy gwblhau eu hadran breswyl, bydd pobl ifanc yn dysgu sut i weithio gyda phobl o gefndiroedd gwahanol a magu hyder wrth aros mewn amgylcheddau newydd.  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7" name="Shape 15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Mae sawl ffordd y gallwch helpu eich unigolyn ifanc i gyflawni eu Gwobr DofE.​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​Dylech ddarparu arweiniad a chyngor - eu cefnogi i ddewis eu gweithgareddau a'u helpu i ddod o hyd i aseswyr. Mae'n bwysig cadw cofnod o'r amser y mae eich unigolyn ifanc yn ei dreulio ar bob gweithgaredd.  Bydd angen iddynt hefyd ddod o hyd i Asesydd i wirio eu bod wedi cwblhau'r gweithgareddau a disgrifio'r cynnydd y maent wedi'i wneud.  Dylai asesydd fod yn rhywun sydd â dealltwriaeth dda o'r gweithgaredd y maent wedi dewis ei wneud.  Gall fod yn unrhyw un heblaw am aelodau eich teulu.​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​Anogaeth - Gall cynnal cymhelliant, yn enwedig dros amserlenni hwy, fod yn heriol.​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​Os oes ei angen arnynt, helpwch nhw i aros ar ben ffordd gyda'u gweithgareddau, yn enwedig y rheiny sy'n cael eu gwneud gartref.​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​Cymorth ymarferol - Efallai y bydd yn ofynnol i chi eu danfon i/casglu o alldeithiau a gweithgareddau, gwnewch yn siŵr fod ganddynt yr holl gêr a'ch bod yn golchi'r gêr pan fyddant yn cyrraedd adref! 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​Cydnabod llwyddiant - Gobeithiwn y bydd pob sefydliad yn cydnabod cyflawniad arbennig, ac mae'r un mor bwysig derbyn y gydnabyddiaeth honno gan aelodau'r teulu. 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r>
              <a:t>Click to add title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1604010" y="4235196"/>
            <a:ext cx="7485382" cy="1890716"/>
          </a:xfrm>
          <a:prstGeom prst="rect">
            <a:avLst/>
          </a:prstGeom>
        </p:spPr>
        <p:txBody>
          <a:bodyPr/>
          <a:lstStyle/>
          <a:p>
            <a:r>
              <a:t>Click to add subtitle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r>
              <a:t>Click to add title</a:t>
            </a:r>
          </a:p>
        </p:txBody>
      </p:sp>
      <p:sp>
        <p:nvSpPr>
          <p:cNvPr id="21" name="Shape 21"/>
          <p:cNvSpPr>
            <a:spLocks noGrp="1"/>
          </p:cNvSpPr>
          <p:nvPr>
            <p:ph type="body" sz="quarter" idx="1"/>
          </p:nvPr>
        </p:nvSpPr>
        <p:spPr>
          <a:xfrm>
            <a:off x="1604010" y="4235196"/>
            <a:ext cx="7485382" cy="1890716"/>
          </a:xfrm>
          <a:prstGeom prst="rect">
            <a:avLst/>
          </a:prstGeom>
        </p:spPr>
        <p:txBody>
          <a:bodyPr/>
          <a:lstStyle/>
          <a:p>
            <a:r>
              <a:t>Click to add subtitle</a:t>
            </a:r>
          </a:p>
        </p:txBody>
      </p:sp>
      <p:sp>
        <p:nvSpPr>
          <p:cNvPr id="22" name="Shape 2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Click to add title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Click to add text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Click to add title</a:t>
            </a:r>
          </a:p>
        </p:txBody>
      </p:sp>
      <p:sp>
        <p:nvSpPr>
          <p:cNvPr id="39" name="Shape 3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Click to add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Click to add title</a:t>
            </a:r>
          </a:p>
        </p:txBody>
      </p:sp>
      <p:sp>
        <p:nvSpPr>
          <p:cNvPr id="48" name="Shape 48"/>
          <p:cNvSpPr>
            <a:spLocks noGrp="1"/>
          </p:cNvSpPr>
          <p:nvPr>
            <p:ph type="body" sz="half" idx="1"/>
          </p:nvPr>
        </p:nvSpPr>
        <p:spPr>
          <a:xfrm>
            <a:off x="534669" y="1739455"/>
            <a:ext cx="4651632" cy="4991483"/>
          </a:xfrm>
          <a:prstGeom prst="rect">
            <a:avLst/>
          </a:prstGeom>
        </p:spPr>
        <p:txBody>
          <a:bodyPr/>
          <a:lstStyle/>
          <a:p>
            <a:r>
              <a:t>Object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/>
        </p:nvSpPr>
        <p:spPr>
          <a:xfrm>
            <a:off x="-4" y="10"/>
            <a:ext cx="10692011" cy="7559996"/>
          </a:xfrm>
          <a:prstGeom prst="rect">
            <a:avLst/>
          </a:pr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57" name="Shape 5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Click to add title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444500" y="278709"/>
            <a:ext cx="9804400" cy="756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r>
              <a:t>Click to add title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444500" y="1522191"/>
            <a:ext cx="9804400" cy="43230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r>
              <a:t>Click to add text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9891756" y="7033448"/>
            <a:ext cx="266974" cy="2794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r">
              <a:defRPr>
                <a:solidFill>
                  <a:srgbClr val="888888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9pPr>
    </p:titleStyle>
    <p:body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asted-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523" y="-8980"/>
            <a:ext cx="10712446" cy="7574460"/>
          </a:xfrm>
          <a:prstGeom prst="rect">
            <a:avLst/>
          </a:prstGeom>
          <a:ln w="12700">
            <a:miter lim="400000"/>
          </a:ln>
        </p:spPr>
      </p:pic>
      <p:pic>
        <p:nvPicPr>
          <p:cNvPr id="82" name="image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271" y="2114499"/>
            <a:ext cx="9800859" cy="4953102"/>
          </a:xfrm>
          <a:prstGeom prst="rect">
            <a:avLst/>
          </a:prstGeom>
          <a:ln w="12700">
            <a:miter lim="400000"/>
          </a:ln>
        </p:spPr>
      </p:pic>
      <p:pic>
        <p:nvPicPr>
          <p:cNvPr id="83" name="image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733" y="258329"/>
            <a:ext cx="3589928" cy="124866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/>
          <p:nvPr/>
        </p:nvSpPr>
        <p:spPr>
          <a:xfrm>
            <a:off x="5727001" y="11"/>
            <a:ext cx="4965001" cy="377999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1" name="Shape 151"/>
          <p:cNvSpPr/>
          <p:nvPr/>
        </p:nvSpPr>
        <p:spPr>
          <a:xfrm>
            <a:off x="5422201" y="3780001"/>
            <a:ext cx="5269801" cy="378000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2" name="Shape 152"/>
          <p:cNvSpPr/>
          <p:nvPr/>
        </p:nvSpPr>
        <p:spPr>
          <a:xfrm>
            <a:off x="-2" y="6"/>
            <a:ext cx="6844607" cy="75599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3" name="Shape 153"/>
          <p:cNvSpPr>
            <a:spLocks noGrp="1"/>
          </p:cNvSpPr>
          <p:nvPr>
            <p:ph type="title"/>
          </p:nvPr>
        </p:nvSpPr>
        <p:spPr>
          <a:xfrm>
            <a:off x="444498" y="278706"/>
            <a:ext cx="2261238" cy="756927"/>
          </a:xfrm>
          <a:prstGeom prst="rect">
            <a:avLst/>
          </a:prstGeom>
        </p:spPr>
        <p:txBody>
          <a:bodyPr/>
          <a:lstStyle/>
          <a:p>
            <a:pPr indent="12700">
              <a:spcBef>
                <a:spcPts val="100"/>
              </a:spcBef>
            </a:pPr>
            <a:r>
              <a:t>Eich</a:t>
            </a:r>
            <a:r>
              <a:rPr spc="-100"/>
              <a:t> rôl</a:t>
            </a:r>
          </a:p>
        </p:txBody>
      </p:sp>
      <p:sp>
        <p:nvSpPr>
          <p:cNvPr id="154" name="Shape 154"/>
          <p:cNvSpPr/>
          <p:nvPr/>
        </p:nvSpPr>
        <p:spPr>
          <a:xfrm>
            <a:off x="444500" y="1217240"/>
            <a:ext cx="4535805" cy="29834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R="2371725" indent="12700">
              <a:lnSpc>
                <a:spcPct val="155600"/>
              </a:lnSpc>
              <a:spcBef>
                <a:spcPts val="100"/>
              </a:spcBef>
              <a:defRPr sz="3600" b="1" spc="-4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Arweiniad  Anogaeth</a:t>
            </a:r>
          </a:p>
          <a:p>
            <a:pPr marR="5080" indent="12700">
              <a:lnSpc>
                <a:spcPct val="155600"/>
              </a:lnSpc>
              <a:defRPr sz="3600" b="1" spc="-34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Cymorth </a:t>
            </a:r>
            <a:r>
              <a:rPr spc="-40"/>
              <a:t>ymarferol  </a:t>
            </a:r>
            <a:r>
              <a:t>Cydnabod</a:t>
            </a:r>
            <a:r>
              <a:rPr spc="-170"/>
              <a:t> </a:t>
            </a:r>
            <a:r>
              <a:rPr spc="-40"/>
              <a:t>llwyddiant</a:t>
            </a:r>
          </a:p>
        </p:txBody>
      </p:sp>
      <p:pic>
        <p:nvPicPr>
          <p:cNvPr id="155" name="image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2144" y="6075705"/>
            <a:ext cx="3276602" cy="111760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>
            <a:spLocks noGrp="1"/>
          </p:cNvSpPr>
          <p:nvPr>
            <p:ph type="title"/>
          </p:nvPr>
        </p:nvSpPr>
        <p:spPr>
          <a:xfrm>
            <a:off x="444499" y="278706"/>
            <a:ext cx="8324216" cy="756927"/>
          </a:xfrm>
          <a:prstGeom prst="rect">
            <a:avLst/>
          </a:prstGeom>
        </p:spPr>
        <p:txBody>
          <a:bodyPr/>
          <a:lstStyle/>
          <a:p>
            <a:pPr indent="12700">
              <a:spcBef>
                <a:spcPts val="100"/>
              </a:spcBef>
            </a:pPr>
            <a:r>
              <a:t>Eich Pecyn </a:t>
            </a:r>
            <a:r>
              <a:rPr spc="-100"/>
              <a:t>Croeso ac eDofE</a:t>
            </a:r>
          </a:p>
        </p:txBody>
      </p:sp>
      <p:sp>
        <p:nvSpPr>
          <p:cNvPr id="160" name="Shape 160"/>
          <p:cNvSpPr/>
          <p:nvPr/>
        </p:nvSpPr>
        <p:spPr>
          <a:xfrm>
            <a:off x="5345998" y="1276806"/>
            <a:ext cx="4888806" cy="5826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61" name="Shape 161"/>
          <p:cNvSpPr/>
          <p:nvPr/>
        </p:nvSpPr>
        <p:spPr>
          <a:xfrm>
            <a:off x="457196" y="1276806"/>
            <a:ext cx="4888809" cy="5826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62" name="Shape 162"/>
          <p:cNvSpPr/>
          <p:nvPr/>
        </p:nvSpPr>
        <p:spPr>
          <a:xfrm>
            <a:off x="457198" y="1276806"/>
            <a:ext cx="2396571" cy="5826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63" name="Shape 163"/>
          <p:cNvSpPr/>
          <p:nvPr/>
        </p:nvSpPr>
        <p:spPr>
          <a:xfrm>
            <a:off x="5346000" y="1276805"/>
            <a:ext cx="3157617" cy="3140817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64" name="Shape 164"/>
          <p:cNvSpPr/>
          <p:nvPr/>
        </p:nvSpPr>
        <p:spPr>
          <a:xfrm>
            <a:off x="8497123" y="1276806"/>
            <a:ext cx="1737682" cy="582600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65" name="Shape 165"/>
          <p:cNvSpPr/>
          <p:nvPr/>
        </p:nvSpPr>
        <p:spPr>
          <a:xfrm>
            <a:off x="5346000" y="4411112"/>
            <a:ext cx="3157617" cy="2691696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66" name="Shape 166"/>
          <p:cNvSpPr/>
          <p:nvPr/>
        </p:nvSpPr>
        <p:spPr>
          <a:xfrm>
            <a:off x="2853763" y="1276806"/>
            <a:ext cx="2492252" cy="5826000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/>
          <p:nvPr/>
        </p:nvSpPr>
        <p:spPr>
          <a:xfrm>
            <a:off x="-2" y="6"/>
            <a:ext cx="6844607" cy="75599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71" name="Shape 171"/>
          <p:cNvSpPr>
            <a:spLocks noGrp="1"/>
          </p:cNvSpPr>
          <p:nvPr>
            <p:ph type="title"/>
          </p:nvPr>
        </p:nvSpPr>
        <p:spPr>
          <a:xfrm>
            <a:off x="444496" y="278706"/>
            <a:ext cx="3750316" cy="756927"/>
          </a:xfrm>
          <a:prstGeom prst="rect">
            <a:avLst/>
          </a:prstGeom>
        </p:spPr>
        <p:txBody>
          <a:bodyPr/>
          <a:lstStyle>
            <a:lvl1pPr indent="12700">
              <a:spcBef>
                <a:spcPts val="100"/>
              </a:spcBef>
              <a:defRPr spc="-100"/>
            </a:lvl1pPr>
          </a:lstStyle>
          <a:p>
            <a:r>
              <a:t>Dechrau arni</a:t>
            </a:r>
          </a:p>
        </p:txBody>
      </p:sp>
      <p:sp>
        <p:nvSpPr>
          <p:cNvPr id="172" name="Shape 172"/>
          <p:cNvSpPr/>
          <p:nvPr/>
        </p:nvSpPr>
        <p:spPr>
          <a:xfrm>
            <a:off x="444500" y="1522192"/>
            <a:ext cx="4599305" cy="41683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R="5080" indent="12700">
              <a:spcBef>
                <a:spcPts val="100"/>
              </a:spcBef>
              <a:defRPr sz="3600" b="1">
                <a:solidFill>
                  <a:srgbClr val="FEFD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Ydych </a:t>
            </a:r>
            <a:r>
              <a:rPr spc="-5"/>
              <a:t>chi’n </a:t>
            </a:r>
            <a:r>
              <a:t>barod i  gefnogi </a:t>
            </a:r>
            <a:r>
              <a:rPr spc="-5"/>
              <a:t>eich</a:t>
            </a:r>
            <a:r>
              <a:rPr spc="-100"/>
              <a:t> </a:t>
            </a:r>
            <a:r>
              <a:t>plentyn/  </a:t>
            </a:r>
            <a:r>
              <a:rPr spc="-100"/>
              <a:t>unigolyn </a:t>
            </a:r>
            <a:r>
              <a:rPr spc="-90"/>
              <a:t>ifanc </a:t>
            </a:r>
            <a:r>
              <a:t>i  </a:t>
            </a:r>
            <a:r>
              <a:rPr spc="-100"/>
              <a:t>ddechrau </a:t>
            </a:r>
            <a:r>
              <a:rPr spc="-75"/>
              <a:t>antur </a:t>
            </a:r>
            <a:r>
              <a:rPr spc="-45"/>
              <a:t>na  </a:t>
            </a:r>
            <a:r>
              <a:rPr spc="-80"/>
              <a:t>fyddant </a:t>
            </a:r>
            <a:r>
              <a:t>byth </a:t>
            </a:r>
            <a:r>
              <a:rPr spc="-5"/>
              <a:t>yn ei  hanghoﬁo?</a:t>
            </a:r>
          </a:p>
          <a:p>
            <a:pPr marR="275590" indent="12700">
              <a:spcBef>
                <a:spcPts val="2100"/>
              </a:spcBef>
              <a:defRPr sz="2400" b="1">
                <a:solidFill>
                  <a:srgbClr val="FEFD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I ddechrau </a:t>
            </a:r>
            <a:r>
              <a:rPr spc="-5"/>
              <a:t>arni </a:t>
            </a:r>
            <a:r>
              <a:t>gyda’ch</a:t>
            </a:r>
            <a:r>
              <a:rPr spc="-95"/>
              <a:t> </a:t>
            </a:r>
            <a:r>
              <a:rPr spc="-5"/>
              <a:t>DofE,  siaradwch </a:t>
            </a:r>
            <a:r>
              <a:t>â &lt;Insert</a:t>
            </a:r>
            <a:r>
              <a:rPr spc="-50"/>
              <a:t> </a:t>
            </a:r>
            <a:r>
              <a:rPr spc="-5"/>
              <a:t>Name&gt;.</a:t>
            </a:r>
          </a:p>
        </p:txBody>
      </p:sp>
      <p:sp>
        <p:nvSpPr>
          <p:cNvPr id="173" name="Shape 173"/>
          <p:cNvSpPr/>
          <p:nvPr/>
        </p:nvSpPr>
        <p:spPr>
          <a:xfrm>
            <a:off x="7251000" y="4103489"/>
            <a:ext cx="1663066" cy="5148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900"/>
              </a:spcBef>
              <a:defRPr sz="1600" b="1">
                <a:latin typeface="Arial"/>
                <a:ea typeface="Arial"/>
                <a:cs typeface="Arial"/>
                <a:sym typeface="Arial"/>
              </a:defRPr>
            </a:pPr>
            <a:r>
              <a:t>&lt;INSERT</a:t>
            </a:r>
            <a:r>
              <a:rPr spc="-80"/>
              <a:t> </a:t>
            </a:r>
            <a:r>
              <a:rPr spc="-5"/>
              <a:t>NAME&gt;</a:t>
            </a:r>
          </a:p>
          <a:p>
            <a:pPr indent="12700">
              <a:spcBef>
                <a:spcPts val="700"/>
              </a:spcBef>
              <a:defRPr sz="1400" b="1">
                <a:latin typeface="Arial"/>
                <a:ea typeface="Arial"/>
                <a:cs typeface="Arial"/>
                <a:sym typeface="Arial"/>
              </a:defRPr>
            </a:pPr>
            <a:r>
              <a:t>&lt;Job</a:t>
            </a:r>
            <a:r>
              <a:rPr spc="-5"/>
              <a:t> title&gt;</a:t>
            </a:r>
          </a:p>
        </p:txBody>
      </p:sp>
      <p:sp>
        <p:nvSpPr>
          <p:cNvPr id="174" name="Shape 174"/>
          <p:cNvSpPr/>
          <p:nvPr/>
        </p:nvSpPr>
        <p:spPr>
          <a:xfrm>
            <a:off x="7250999" y="4835788"/>
            <a:ext cx="2987680" cy="13670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R="5080" indent="12700">
              <a:spcBef>
                <a:spcPts val="100"/>
              </a:spcBef>
              <a:defRPr sz="1100" b="1">
                <a:latin typeface="Arial"/>
                <a:ea typeface="Arial"/>
                <a:cs typeface="Arial"/>
                <a:sym typeface="Arial"/>
              </a:defRPr>
            </a:pPr>
            <a:r>
              <a:t>In this bit goes </a:t>
            </a:r>
            <a:r>
              <a:rPr spc="-4"/>
              <a:t>some </a:t>
            </a:r>
            <a:r>
              <a:t>words </a:t>
            </a:r>
            <a:r>
              <a:rPr spc="-4"/>
              <a:t>you’ve </a:t>
            </a:r>
            <a:r>
              <a:t>written  </a:t>
            </a:r>
            <a:r>
              <a:rPr spc="-4"/>
              <a:t>about yourself. Be </a:t>
            </a:r>
            <a:r>
              <a:t>positive </a:t>
            </a:r>
            <a:r>
              <a:rPr spc="-4"/>
              <a:t>and </a:t>
            </a:r>
            <a:r>
              <a:t>tell us who  </a:t>
            </a:r>
            <a:r>
              <a:rPr spc="-4"/>
              <a:t>you are? </a:t>
            </a:r>
            <a:r>
              <a:t>What </a:t>
            </a:r>
            <a:r>
              <a:rPr spc="-4"/>
              <a:t>you’ve </a:t>
            </a:r>
            <a:r>
              <a:t>done... though don’t  tell us </a:t>
            </a:r>
            <a:r>
              <a:rPr spc="-4"/>
              <a:t>your </a:t>
            </a:r>
            <a:r>
              <a:t>A Level </a:t>
            </a:r>
            <a:r>
              <a:rPr spc="-4"/>
              <a:t>results, </a:t>
            </a:r>
            <a:r>
              <a:rPr spc="-9"/>
              <a:t>there’s </a:t>
            </a:r>
            <a:r>
              <a:t>plenty  of other forms for that. </a:t>
            </a:r>
            <a:r>
              <a:rPr spc="-4"/>
              <a:t>And </a:t>
            </a:r>
            <a:r>
              <a:t>what </a:t>
            </a:r>
            <a:r>
              <a:rPr spc="-4"/>
              <a:t>excites  you about </a:t>
            </a:r>
            <a:r>
              <a:t>the </a:t>
            </a:r>
            <a:r>
              <a:rPr spc="-4"/>
              <a:t>DofE. </a:t>
            </a:r>
            <a:r>
              <a:rPr spc="-30"/>
              <a:t>You </a:t>
            </a:r>
            <a:r>
              <a:rPr spc="-4"/>
              <a:t>can </a:t>
            </a:r>
            <a:r>
              <a:t>go on for  quite a bit... well, </a:t>
            </a:r>
            <a:r>
              <a:rPr spc="-4"/>
              <a:t>as </a:t>
            </a:r>
            <a:r>
              <a:t>long </a:t>
            </a:r>
            <a:r>
              <a:rPr spc="-4"/>
              <a:t>as </a:t>
            </a:r>
            <a:r>
              <a:t>it </a:t>
            </a:r>
            <a:r>
              <a:rPr spc="-4"/>
              <a:t>ﬁlls </a:t>
            </a:r>
            <a:r>
              <a:t>this box  </a:t>
            </a:r>
            <a:r>
              <a:rPr spc="-4"/>
              <a:t>and </a:t>
            </a:r>
            <a:r>
              <a:t>then </a:t>
            </a:r>
            <a:r>
              <a:rPr spc="-4"/>
              <a:t>suddenly your </a:t>
            </a:r>
            <a:r>
              <a:t>words will get </a:t>
            </a:r>
            <a:r>
              <a:rPr spc="-4"/>
              <a:t>cut  </a:t>
            </a:r>
            <a:r>
              <a:t>off, </a:t>
            </a:r>
            <a:r>
              <a:rPr spc="-4"/>
              <a:t>even </a:t>
            </a:r>
            <a:r>
              <a:t>if </a:t>
            </a:r>
            <a:r>
              <a:rPr spc="-4"/>
              <a:t>you’re </a:t>
            </a:r>
            <a:r>
              <a:t>in the </a:t>
            </a:r>
            <a:r>
              <a:rPr spc="-4"/>
              <a:t>middle</a:t>
            </a:r>
            <a:r>
              <a:rPr spc="-35"/>
              <a:t> </a:t>
            </a:r>
            <a:r>
              <a:t>of</a:t>
            </a:r>
          </a:p>
        </p:txBody>
      </p:sp>
      <p:sp>
        <p:nvSpPr>
          <p:cNvPr id="175" name="Shape 175"/>
          <p:cNvSpPr/>
          <p:nvPr/>
        </p:nvSpPr>
        <p:spPr>
          <a:xfrm>
            <a:off x="7202661" y="6698945"/>
            <a:ext cx="3045464" cy="4005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R="5080" indent="1236980">
              <a:spcBef>
                <a:spcPts val="100"/>
              </a:spcBef>
              <a:defRPr sz="1400" b="1">
                <a:latin typeface="Arial"/>
                <a:ea typeface="Arial"/>
                <a:cs typeface="Arial"/>
                <a:sym typeface="Arial"/>
              </a:defRPr>
            </a:pPr>
            <a:r>
              <a:t>The </a:t>
            </a:r>
            <a:r>
              <a:rPr spc="-5"/>
              <a:t>DofE </a:t>
            </a:r>
            <a:r>
              <a:t>is a</a:t>
            </a:r>
            <a:r>
              <a:rPr spc="-75"/>
              <a:t> </a:t>
            </a:r>
            <a:r>
              <a:rPr spc="-20"/>
              <a:t>charity.  </a:t>
            </a:r>
            <a:r>
              <a:rPr spc="-10"/>
              <a:t>Visit </a:t>
            </a:r>
            <a:r>
              <a:rPr spc="-5"/>
              <a:t>DofE.org </a:t>
            </a:r>
            <a:r>
              <a:t>for </a:t>
            </a:r>
            <a:r>
              <a:rPr spc="-5"/>
              <a:t>more</a:t>
            </a:r>
            <a:r>
              <a:rPr spc="-65"/>
              <a:t> </a:t>
            </a:r>
            <a:r>
              <a:t>information.</a:t>
            </a:r>
          </a:p>
        </p:txBody>
      </p:sp>
      <p:sp>
        <p:nvSpPr>
          <p:cNvPr id="176" name="Shape 176"/>
          <p:cNvSpPr/>
          <p:nvPr/>
        </p:nvSpPr>
        <p:spPr>
          <a:xfrm>
            <a:off x="5523798" y="457210"/>
            <a:ext cx="4711006" cy="346564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pic>
        <p:nvPicPr>
          <p:cNvPr id="177" name="image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144" y="6075705"/>
            <a:ext cx="3276602" cy="111760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/>
          <p:nvPr/>
        </p:nvSpPr>
        <p:spPr>
          <a:xfrm>
            <a:off x="3834698" y="10"/>
            <a:ext cx="6857305" cy="755999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86" name="Shape 86"/>
          <p:cNvSpPr/>
          <p:nvPr/>
        </p:nvSpPr>
        <p:spPr>
          <a:xfrm>
            <a:off x="-2" y="6"/>
            <a:ext cx="6844607" cy="75599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87" name="Shape 87"/>
          <p:cNvSpPr>
            <a:spLocks noGrp="1"/>
          </p:cNvSpPr>
          <p:nvPr>
            <p:ph type="title"/>
          </p:nvPr>
        </p:nvSpPr>
        <p:spPr>
          <a:xfrm>
            <a:off x="444500" y="278706"/>
            <a:ext cx="4730750" cy="756927"/>
          </a:xfrm>
          <a:prstGeom prst="rect">
            <a:avLst/>
          </a:prstGeom>
        </p:spPr>
        <p:txBody>
          <a:bodyPr/>
          <a:lstStyle>
            <a:lvl1pPr indent="12700">
              <a:spcBef>
                <a:spcPts val="100"/>
              </a:spcBef>
              <a:defRPr spc="-100"/>
            </a:lvl1pPr>
          </a:lstStyle>
          <a:p>
            <a:r>
              <a:t>Beth yw’r DofE?</a:t>
            </a:r>
          </a:p>
        </p:txBody>
      </p:sp>
      <p:sp>
        <p:nvSpPr>
          <p:cNvPr id="88" name="Shape 88"/>
          <p:cNvSpPr/>
          <p:nvPr/>
        </p:nvSpPr>
        <p:spPr>
          <a:xfrm>
            <a:off x="444497" y="1522190"/>
            <a:ext cx="5590546" cy="40236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R="180975" indent="12700" algn="just">
              <a:spcBef>
                <a:spcPts val="100"/>
              </a:spcBef>
              <a:defRPr sz="3600" b="1" spc="-5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Mae’r DofE yn antur sy’n  </a:t>
            </a:r>
            <a:r>
              <a:rPr spc="0"/>
              <a:t>newid bywyd i bobl</a:t>
            </a:r>
            <a:r>
              <a:rPr spc="-100"/>
              <a:t> </a:t>
            </a:r>
            <a:r>
              <a:rPr spc="0"/>
              <a:t>ifanc  </a:t>
            </a:r>
            <a:r>
              <a:t>rhwng 14-24</a:t>
            </a:r>
            <a:r>
              <a:rPr spc="-20"/>
              <a:t> </a:t>
            </a:r>
            <a:r>
              <a:rPr spc="0"/>
              <a:t>oed</a:t>
            </a:r>
          </a:p>
          <a:p>
            <a:pPr marR="5080" indent="12700">
              <a:spcBef>
                <a:spcPts val="2400"/>
              </a:spcBef>
              <a:defRPr sz="3600" b="1" spc="-5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Mae’n </a:t>
            </a:r>
            <a:r>
              <a:rPr spc="0"/>
              <a:t>helpu pobl ifanc i  ddatblygu </a:t>
            </a:r>
            <a:r>
              <a:t>sgiliau ar</a:t>
            </a:r>
            <a:r>
              <a:rPr spc="-95"/>
              <a:t> </a:t>
            </a:r>
            <a:r>
              <a:rPr spc="0"/>
              <a:t>gyfer  </a:t>
            </a:r>
            <a:r>
              <a:t>eu </a:t>
            </a:r>
            <a:r>
              <a:rPr spc="0"/>
              <a:t>bywyd a gwaith </a:t>
            </a:r>
            <a:r>
              <a:t>yn </a:t>
            </a:r>
            <a:r>
              <a:rPr spc="0"/>
              <a:t>y  dyfodol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/>
          <p:nvPr/>
        </p:nvSpPr>
        <p:spPr>
          <a:xfrm>
            <a:off x="-4" y="10"/>
            <a:ext cx="10692011" cy="7559996"/>
          </a:xfrm>
          <a:prstGeom prst="rect">
            <a:avLst/>
          </a:pr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93" name="Shape 93"/>
          <p:cNvSpPr>
            <a:spLocks noGrp="1"/>
          </p:cNvSpPr>
          <p:nvPr>
            <p:ph type="title"/>
          </p:nvPr>
        </p:nvSpPr>
        <p:spPr>
          <a:xfrm>
            <a:off x="444500" y="278706"/>
            <a:ext cx="5578475" cy="756927"/>
          </a:xfrm>
          <a:prstGeom prst="rect">
            <a:avLst/>
          </a:prstGeom>
        </p:spPr>
        <p:txBody>
          <a:bodyPr/>
          <a:lstStyle/>
          <a:p>
            <a:pPr indent="12700">
              <a:spcBef>
                <a:spcPts val="100"/>
              </a:spcBef>
            </a:pPr>
            <a:r>
              <a:t>Yn </a:t>
            </a:r>
            <a:r>
              <a:rPr spc="-100"/>
              <a:t>cyflwyno’r DofE</a:t>
            </a:r>
          </a:p>
        </p:txBody>
      </p:sp>
      <p:pic>
        <p:nvPicPr>
          <p:cNvPr id="2" name="Recruitment Film FOR PRESENTATIONS (Welsh).mp4">
            <a:hlinkClick r:id="" action="ppaction://media"/>
            <a:extLst>
              <a:ext uri="{FF2B5EF4-FFF2-40B4-BE49-F238E27FC236}">
                <a16:creationId xmlns:a16="http://schemas.microsoft.com/office/drawing/2014/main" id="{3D7C6CC0-0403-CCE2-CEA3-A12CEFF29CC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4500" y="1314329"/>
            <a:ext cx="9725594" cy="5470646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1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/>
          <p:nvPr/>
        </p:nvSpPr>
        <p:spPr>
          <a:xfrm>
            <a:off x="-4" y="10"/>
            <a:ext cx="10692011" cy="7559996"/>
          </a:xfrm>
          <a:prstGeom prst="rect">
            <a:avLst/>
          </a:pr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0" name="Shape 100"/>
          <p:cNvSpPr/>
          <p:nvPr/>
        </p:nvSpPr>
        <p:spPr>
          <a:xfrm>
            <a:off x="457196" y="1276806"/>
            <a:ext cx="9777611" cy="5826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1" name="Shape 101"/>
          <p:cNvSpPr>
            <a:spLocks noGrp="1"/>
          </p:cNvSpPr>
          <p:nvPr>
            <p:ph type="title" idx="4294967295"/>
          </p:nvPr>
        </p:nvSpPr>
        <p:spPr>
          <a:xfrm>
            <a:off x="444500" y="278706"/>
            <a:ext cx="7735193" cy="756927"/>
          </a:xfrm>
          <a:prstGeom prst="rect">
            <a:avLst/>
          </a:prstGeom>
        </p:spPr>
        <p:txBody>
          <a:bodyPr/>
          <a:lstStyle>
            <a:lvl1pPr indent="12700">
              <a:spcBef>
                <a:spcPts val="100"/>
              </a:spcBef>
            </a:lvl1pPr>
          </a:lstStyle>
          <a:p>
            <a:r>
              <a:t>Beth fyddaf yn ei wneud?</a:t>
            </a:r>
          </a:p>
        </p:txBody>
      </p:sp>
      <p:pic>
        <p:nvPicPr>
          <p:cNvPr id="102" name="image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491" y="1853251"/>
            <a:ext cx="9246416" cy="486599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/>
          <p:nvPr/>
        </p:nvSpPr>
        <p:spPr>
          <a:xfrm>
            <a:off x="5574588" y="10"/>
            <a:ext cx="5117401" cy="755999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7" name="Shape 107"/>
          <p:cNvSpPr/>
          <p:nvPr/>
        </p:nvSpPr>
        <p:spPr>
          <a:xfrm>
            <a:off x="-2" y="6"/>
            <a:ext cx="6844607" cy="75599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8" name="Shape 108"/>
          <p:cNvSpPr/>
          <p:nvPr/>
        </p:nvSpPr>
        <p:spPr>
          <a:xfrm>
            <a:off x="444500" y="278706"/>
            <a:ext cx="5581650" cy="6785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4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Yr </a:t>
            </a:r>
            <a:r>
              <a:rPr spc="-5"/>
              <a:t>adran</a:t>
            </a:r>
            <a:r>
              <a:rPr spc="-100"/>
              <a:t> </a:t>
            </a:r>
            <a:r>
              <a:t>wirfoddoli</a:t>
            </a:r>
          </a:p>
        </p:txBody>
      </p:sp>
      <p:sp>
        <p:nvSpPr>
          <p:cNvPr id="109" name="Shape 109"/>
          <p:cNvSpPr/>
          <p:nvPr/>
        </p:nvSpPr>
        <p:spPr>
          <a:xfrm>
            <a:off x="444497" y="1522190"/>
            <a:ext cx="5488946" cy="15852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R="5080" indent="12700">
              <a:spcBef>
                <a:spcPts val="100"/>
              </a:spcBef>
              <a:defRPr sz="3600" b="1" spc="-5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Helpu eraill </a:t>
            </a:r>
            <a:r>
              <a:rPr spc="0"/>
              <a:t>a gwneud  gwahaniaeth i’r</a:t>
            </a:r>
            <a:r>
              <a:rPr spc="-100"/>
              <a:t> </a:t>
            </a:r>
            <a:r>
              <a:t>achosion  sy’n agos at eu</a:t>
            </a:r>
            <a:r>
              <a:rPr spc="-34"/>
              <a:t> </a:t>
            </a:r>
            <a:r>
              <a:t>calon</a:t>
            </a:r>
          </a:p>
        </p:txBody>
      </p:sp>
      <p:pic>
        <p:nvPicPr>
          <p:cNvPr id="110" name="image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144" y="6075705"/>
            <a:ext cx="3276602" cy="111760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/>
          <p:nvPr/>
        </p:nvSpPr>
        <p:spPr>
          <a:xfrm>
            <a:off x="5574598" y="11"/>
            <a:ext cx="5117393" cy="378000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5" name="Shape 115"/>
          <p:cNvSpPr/>
          <p:nvPr/>
        </p:nvSpPr>
        <p:spPr>
          <a:xfrm>
            <a:off x="4936502" y="3780001"/>
            <a:ext cx="5755504" cy="378000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6" name="Shape 116"/>
          <p:cNvSpPr/>
          <p:nvPr/>
        </p:nvSpPr>
        <p:spPr>
          <a:xfrm>
            <a:off x="-2" y="6"/>
            <a:ext cx="6844607" cy="75599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7" name="Shape 117"/>
          <p:cNvSpPr/>
          <p:nvPr/>
        </p:nvSpPr>
        <p:spPr>
          <a:xfrm>
            <a:off x="444500" y="278706"/>
            <a:ext cx="5208905" cy="6785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4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Yr </a:t>
            </a:r>
            <a:r>
              <a:rPr spc="-5"/>
              <a:t>adran</a:t>
            </a:r>
            <a:r>
              <a:rPr spc="-100"/>
              <a:t> </a:t>
            </a:r>
            <a:r>
              <a:t>gorfforol</a:t>
            </a:r>
          </a:p>
        </p:txBody>
      </p:sp>
      <p:sp>
        <p:nvSpPr>
          <p:cNvPr id="118" name="Shape 118"/>
          <p:cNvSpPr/>
          <p:nvPr/>
        </p:nvSpPr>
        <p:spPr>
          <a:xfrm>
            <a:off x="444500" y="1522190"/>
            <a:ext cx="5462905" cy="15852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R="5080" indent="12700">
              <a:spcBef>
                <a:spcPts val="100"/>
              </a:spcBef>
              <a:defRPr sz="3600" b="1" spc="-5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Rhoi </a:t>
            </a:r>
            <a:r>
              <a:rPr spc="0"/>
              <a:t>hwb i’w hiechyd</a:t>
            </a:r>
            <a:r>
              <a:rPr spc="-95"/>
              <a:t> </a:t>
            </a:r>
            <a:r>
              <a:t>a’u  fﬁtrwydd </a:t>
            </a:r>
            <a:r>
              <a:rPr spc="0"/>
              <a:t>a </a:t>
            </a:r>
            <a:r>
              <a:t>mwynhau ar  yr </a:t>
            </a:r>
            <a:r>
              <a:rPr spc="0"/>
              <a:t>un</a:t>
            </a:r>
            <a:r>
              <a:rPr spc="-10"/>
              <a:t> </a:t>
            </a:r>
            <a:r>
              <a:rPr spc="0"/>
              <a:t>pryd!</a:t>
            </a:r>
          </a:p>
        </p:txBody>
      </p:sp>
      <p:pic>
        <p:nvPicPr>
          <p:cNvPr id="119" name="image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2144" y="6075705"/>
            <a:ext cx="3276602" cy="111760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/>
        </p:nvSpPr>
        <p:spPr>
          <a:xfrm>
            <a:off x="5574598" y="11"/>
            <a:ext cx="5117393" cy="378000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4" name="Shape 124"/>
          <p:cNvSpPr/>
          <p:nvPr/>
        </p:nvSpPr>
        <p:spPr>
          <a:xfrm>
            <a:off x="5434901" y="3780001"/>
            <a:ext cx="5257101" cy="378000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5" name="Shape 125"/>
          <p:cNvSpPr/>
          <p:nvPr/>
        </p:nvSpPr>
        <p:spPr>
          <a:xfrm>
            <a:off x="-2" y="6"/>
            <a:ext cx="6844607" cy="75599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6" name="Shape 126"/>
          <p:cNvSpPr/>
          <p:nvPr/>
        </p:nvSpPr>
        <p:spPr>
          <a:xfrm>
            <a:off x="444500" y="278706"/>
            <a:ext cx="4597400" cy="6785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4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Yr </a:t>
            </a:r>
            <a:r>
              <a:rPr spc="-5"/>
              <a:t>adran</a:t>
            </a:r>
            <a:r>
              <a:rPr spc="-95"/>
              <a:t> </a:t>
            </a:r>
            <a:r>
              <a:rPr spc="-5"/>
              <a:t>sgiliau</a:t>
            </a:r>
          </a:p>
        </p:txBody>
      </p:sp>
      <p:sp>
        <p:nvSpPr>
          <p:cNvPr id="127" name="Shape 127"/>
          <p:cNvSpPr/>
          <p:nvPr/>
        </p:nvSpPr>
        <p:spPr>
          <a:xfrm>
            <a:off x="444500" y="1522190"/>
            <a:ext cx="5748655" cy="15852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R="5080" indent="12700">
              <a:spcBef>
                <a:spcPts val="100"/>
              </a:spcBef>
              <a:defRPr sz="3600" b="1" spc="-34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Datblygu sgiliau</a:t>
            </a:r>
            <a:r>
              <a:rPr spc="-208"/>
              <a:t> </a:t>
            </a:r>
            <a:r>
              <a:rPr spc="-40"/>
              <a:t>presennol  </a:t>
            </a:r>
            <a:r>
              <a:rPr spc="-25"/>
              <a:t>neu </a:t>
            </a:r>
            <a:r>
              <a:t>ddarganfod </a:t>
            </a:r>
            <a:r>
              <a:rPr spc="-40"/>
              <a:t>pethau  </a:t>
            </a:r>
            <a:r>
              <a:rPr spc="-30"/>
              <a:t>newydd </a:t>
            </a:r>
            <a:r>
              <a:rPr spc="-25"/>
              <a:t>i’w</a:t>
            </a:r>
            <a:r>
              <a:rPr spc="-139"/>
              <a:t> </a:t>
            </a:r>
            <a:r>
              <a:rPr spc="-40"/>
              <a:t>mwynhau</a:t>
            </a:r>
          </a:p>
        </p:txBody>
      </p:sp>
      <p:pic>
        <p:nvPicPr>
          <p:cNvPr id="128" name="image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2144" y="6075705"/>
            <a:ext cx="3276602" cy="111760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/>
          <p:nvPr/>
        </p:nvSpPr>
        <p:spPr>
          <a:xfrm>
            <a:off x="5574588" y="11"/>
            <a:ext cx="5117401" cy="377999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33" name="Shape 133"/>
          <p:cNvSpPr/>
          <p:nvPr/>
        </p:nvSpPr>
        <p:spPr>
          <a:xfrm>
            <a:off x="5396801" y="3780001"/>
            <a:ext cx="5295201" cy="378000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34" name="Shape 134"/>
          <p:cNvSpPr/>
          <p:nvPr/>
        </p:nvSpPr>
        <p:spPr>
          <a:xfrm>
            <a:off x="-2" y="6"/>
            <a:ext cx="6844607" cy="75599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35" name="Shape 135"/>
          <p:cNvSpPr>
            <a:spLocks noGrp="1"/>
          </p:cNvSpPr>
          <p:nvPr>
            <p:ph type="title"/>
          </p:nvPr>
        </p:nvSpPr>
        <p:spPr>
          <a:xfrm>
            <a:off x="444500" y="278706"/>
            <a:ext cx="2259330" cy="756927"/>
          </a:xfrm>
          <a:prstGeom prst="rect">
            <a:avLst/>
          </a:prstGeom>
        </p:spPr>
        <p:txBody>
          <a:bodyPr/>
          <a:lstStyle>
            <a:lvl1pPr indent="12700">
              <a:spcBef>
                <a:spcPts val="100"/>
              </a:spcBef>
              <a:defRPr spc="-100"/>
            </a:lvl1pPr>
          </a:lstStyle>
          <a:p>
            <a:r>
              <a:t>Alldaith</a:t>
            </a:r>
          </a:p>
        </p:txBody>
      </p:sp>
      <p:sp>
        <p:nvSpPr>
          <p:cNvPr id="136" name="Shape 136"/>
          <p:cNvSpPr/>
          <p:nvPr/>
        </p:nvSpPr>
        <p:spPr>
          <a:xfrm>
            <a:off x="444500" y="1522191"/>
            <a:ext cx="5796280" cy="1890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R="135889" indent="12700">
              <a:spcBef>
                <a:spcPts val="100"/>
              </a:spcBef>
              <a:defRPr sz="3600" b="1" spc="-34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Treulio </a:t>
            </a:r>
            <a:r>
              <a:rPr spc="0"/>
              <a:t>noson oddi </a:t>
            </a:r>
            <a:r>
              <a:rPr spc="-5"/>
              <a:t>cartref  yn yr awyr</a:t>
            </a:r>
            <a:r>
              <a:rPr spc="-25"/>
              <a:t> </a:t>
            </a:r>
            <a:r>
              <a:rPr spc="-5"/>
              <a:t>agored</a:t>
            </a:r>
          </a:p>
          <a:p>
            <a:pPr indent="12700">
              <a:spcBef>
                <a:spcPts val="2400"/>
              </a:spcBef>
              <a:defRPr sz="3600" b="1" spc="-75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Creu </a:t>
            </a:r>
            <a:r>
              <a:rPr spc="-85"/>
              <a:t>atgoﬁon</a:t>
            </a:r>
            <a:r>
              <a:rPr spc="-310"/>
              <a:t> </a:t>
            </a:r>
            <a:r>
              <a:rPr spc="-95"/>
              <a:t>bythgoﬁadwy</a:t>
            </a:r>
          </a:p>
        </p:txBody>
      </p:sp>
      <p:pic>
        <p:nvPicPr>
          <p:cNvPr id="137" name="image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2144" y="6075705"/>
            <a:ext cx="3276602" cy="111760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/>
          <p:nvPr/>
        </p:nvSpPr>
        <p:spPr>
          <a:xfrm>
            <a:off x="5727001" y="11"/>
            <a:ext cx="4965001" cy="377999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2" name="Shape 142"/>
          <p:cNvSpPr/>
          <p:nvPr/>
        </p:nvSpPr>
        <p:spPr>
          <a:xfrm>
            <a:off x="5434901" y="3780001"/>
            <a:ext cx="5257101" cy="378000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3" name="Shape 143"/>
          <p:cNvSpPr/>
          <p:nvPr/>
        </p:nvSpPr>
        <p:spPr>
          <a:xfrm>
            <a:off x="-2" y="6"/>
            <a:ext cx="6844607" cy="75599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8400C6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4" name="Shape 144"/>
          <p:cNvSpPr>
            <a:spLocks noGrp="1"/>
          </p:cNvSpPr>
          <p:nvPr>
            <p:ph type="title"/>
          </p:nvPr>
        </p:nvSpPr>
        <p:spPr>
          <a:xfrm>
            <a:off x="444500" y="278707"/>
            <a:ext cx="5894705" cy="1431296"/>
          </a:xfrm>
          <a:prstGeom prst="rect">
            <a:avLst/>
          </a:prstGeom>
        </p:spPr>
        <p:txBody>
          <a:bodyPr/>
          <a:lstStyle/>
          <a:p>
            <a:pPr indent="12700">
              <a:lnSpc>
                <a:spcPts val="5500"/>
              </a:lnSpc>
              <a:spcBef>
                <a:spcPts val="100"/>
              </a:spcBef>
            </a:pPr>
            <a:r>
              <a:t>Preswyl</a:t>
            </a:r>
          </a:p>
          <a:p>
            <a:pPr indent="12700">
              <a:lnSpc>
                <a:spcPts val="5500"/>
              </a:lnSpc>
              <a:defRPr spc="-100"/>
            </a:pPr>
            <a:r>
              <a:t>(Gwobr Aur yn</a:t>
            </a:r>
            <a:r>
              <a:rPr spc="-300"/>
              <a:t> </a:t>
            </a:r>
            <a:r>
              <a:rPr spc="0"/>
              <a:t>unig)</a:t>
            </a:r>
          </a:p>
        </p:txBody>
      </p:sp>
      <p:sp>
        <p:nvSpPr>
          <p:cNvPr id="145" name="Shape 145"/>
          <p:cNvSpPr/>
          <p:nvPr/>
        </p:nvSpPr>
        <p:spPr>
          <a:xfrm>
            <a:off x="444500" y="2196562"/>
            <a:ext cx="5583555" cy="2423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R="601980" indent="12700">
              <a:spcBef>
                <a:spcPts val="100"/>
              </a:spcBef>
              <a:defRPr sz="3600" b="1" spc="-3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Pum diwrnod </a:t>
            </a:r>
            <a:r>
              <a:rPr spc="0"/>
              <a:t>a</a:t>
            </a:r>
            <a:r>
              <a:rPr spc="-254"/>
              <a:t> </a:t>
            </a:r>
            <a:r>
              <a:rPr spc="-40"/>
              <a:t>phedair  </a:t>
            </a:r>
            <a:r>
              <a:t>noson oddi</a:t>
            </a:r>
            <a:r>
              <a:rPr spc="-135"/>
              <a:t> </a:t>
            </a:r>
            <a:r>
              <a:rPr spc="-40"/>
              <a:t>cartref</a:t>
            </a:r>
          </a:p>
          <a:p>
            <a:pPr marR="5080" indent="12700">
              <a:spcBef>
                <a:spcPts val="2400"/>
              </a:spcBef>
              <a:defRPr sz="3600" b="1" spc="-34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Rhannu proﬁadau </a:t>
            </a:r>
            <a:r>
              <a:rPr spc="0"/>
              <a:t>a</a:t>
            </a:r>
            <a:r>
              <a:rPr spc="-245"/>
              <a:t> </a:t>
            </a:r>
            <a:r>
              <a:rPr spc="-40"/>
              <a:t>chreu  cysylltiadau</a:t>
            </a:r>
            <a:r>
              <a:rPr spc="-85"/>
              <a:t> </a:t>
            </a:r>
            <a:r>
              <a:rPr spc="-40"/>
              <a:t>newydd</a:t>
            </a:r>
          </a:p>
        </p:txBody>
      </p:sp>
      <p:pic>
        <p:nvPicPr>
          <p:cNvPr id="146" name="image6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2144" y="6075705"/>
            <a:ext cx="3276602" cy="111760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02B752C25E67D4AA12F067C94846FB8" ma:contentTypeVersion="13" ma:contentTypeDescription="Create a new document." ma:contentTypeScope="" ma:versionID="22fd4c2cf55af67b7c79c728b441c0b3">
  <xsd:schema xmlns:xsd="http://www.w3.org/2001/XMLSchema" xmlns:xs="http://www.w3.org/2001/XMLSchema" xmlns:p="http://schemas.microsoft.com/office/2006/metadata/properties" xmlns:ns2="41f02d6c-89e7-4d03-a938-923f42ee6128" xmlns:ns3="eb01a1ff-6d57-42c6-a43b-b06244fb14d9" targetNamespace="http://schemas.microsoft.com/office/2006/metadata/properties" ma:root="true" ma:fieldsID="a48003f80655cd7db4681016a7b75d7e" ns2:_="" ns3:_="">
    <xsd:import namespace="41f02d6c-89e7-4d03-a938-923f42ee6128"/>
    <xsd:import namespace="eb01a1ff-6d57-42c6-a43b-b06244fb14d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f02d6c-89e7-4d03-a938-923f42ee612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01a1ff-6d57-42c6-a43b-b06244fb14d9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EF41A6A-E81B-40CC-9EE2-A7B40FE553DE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CE08CEF-C287-4063-AFA4-000CB2ACE17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20C73F4-3853-4B22-96D8-6FD32D4C539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1f02d6c-89e7-4d03-a938-923f42ee6128"/>
    <ds:schemaRef ds:uri="eb01a1ff-6d57-42c6-a43b-b06244fb14d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1774</Words>
  <Application>Microsoft Macintosh PowerPoint</Application>
  <PresentationFormat>Custom</PresentationFormat>
  <Paragraphs>120</Paragraphs>
  <Slides>12</Slides>
  <Notes>11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Helvetica</vt:lpstr>
      <vt:lpstr>Helvetica Neue</vt:lpstr>
      <vt:lpstr>Office Theme</vt:lpstr>
      <vt:lpstr>PowerPoint Presentation</vt:lpstr>
      <vt:lpstr>Beth yw’r DofE?</vt:lpstr>
      <vt:lpstr>Yn cyflwyno’r DofE</vt:lpstr>
      <vt:lpstr>Beth fyddaf yn ei wneud?</vt:lpstr>
      <vt:lpstr>PowerPoint Presentation</vt:lpstr>
      <vt:lpstr>PowerPoint Presentation</vt:lpstr>
      <vt:lpstr>PowerPoint Presentation</vt:lpstr>
      <vt:lpstr>Alldaith</vt:lpstr>
      <vt:lpstr>Preswyl (Gwobr Aur yn unig)</vt:lpstr>
      <vt:lpstr>Eich rôl</vt:lpstr>
      <vt:lpstr>Eich Pecyn Croeso ac eDofE</vt:lpstr>
      <vt:lpstr>Dechrau arni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Gareth Dickie</dc:creator>
  <cp:lastModifiedBy>Jonny Sanders</cp:lastModifiedBy>
  <cp:revision>2</cp:revision>
  <dcterms:modified xsi:type="dcterms:W3CDTF">2023-08-25T15:14:24Z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0x010100C02B752C25E67D4AA12F067C94846FB8</vt:lpwstr>
  </property>
</Properties>
</file>